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  <p:sldMasterId id="2147483661" r:id="rId2"/>
  </p:sldMasterIdLst>
  <p:notesMasterIdLst>
    <p:notesMasterId r:id="rId22"/>
  </p:notesMasterIdLst>
  <p:sldIdLst>
    <p:sldId id="256" r:id="rId3"/>
    <p:sldId id="268" r:id="rId4"/>
    <p:sldId id="258" r:id="rId5"/>
    <p:sldId id="259" r:id="rId6"/>
    <p:sldId id="260" r:id="rId7"/>
    <p:sldId id="265" r:id="rId8"/>
    <p:sldId id="266" r:id="rId9"/>
    <p:sldId id="271" r:id="rId10"/>
    <p:sldId id="275" r:id="rId11"/>
    <p:sldId id="261" r:id="rId12"/>
    <p:sldId id="263" r:id="rId13"/>
    <p:sldId id="262" r:id="rId14"/>
    <p:sldId id="264" r:id="rId15"/>
    <p:sldId id="269" r:id="rId16"/>
    <p:sldId id="270" r:id="rId17"/>
    <p:sldId id="272" r:id="rId18"/>
    <p:sldId id="276" r:id="rId19"/>
    <p:sldId id="273" r:id="rId20"/>
    <p:sldId id="277" r:id="rId21"/>
  </p:sldIdLst>
  <p:sldSz cx="9144000" cy="6858000" type="screen4x3"/>
  <p:notesSz cx="6858000" cy="9144000"/>
  <p:embeddedFontLst>
    <p:embeddedFont>
      <p:font typeface="Questrial" charset="0"/>
      <p:regular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6" name="Shape 1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6" name="Shape 1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8" name="Shape 12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4" name="Shape 13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0" name="Shape 17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6" name="Shape 17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6" name="Shape 17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6" name="Shape 17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6" name="Shape 14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8" name="Shape 15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2" name="Shape 1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4" name="Shape 16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4" name="Shape 16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4" name="Shape 16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6" name="Shape 17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6" name="Shape 17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6" name="Shape 17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bg>
      <p:bgPr>
        <a:solidFill>
          <a:schemeClr val="dk2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/>
          <p:nvPr/>
        </p:nvSpPr>
        <p:spPr>
          <a:xfrm>
            <a:off x="0" y="5971032"/>
            <a:ext cx="9144000" cy="88696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6" name="Shape 16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7" name="Shape 17"/>
          <p:cNvSpPr/>
          <p:nvPr/>
        </p:nvSpPr>
        <p:spPr>
          <a:xfrm>
            <a:off x="2359151" y="6044183"/>
            <a:ext cx="6784847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8" name="Shape 18"/>
          <p:cNvSpPr txBox="1">
            <a:spLocks noGrp="1"/>
          </p:cNvSpPr>
          <p:nvPr>
            <p:ph type="ctrTitle"/>
          </p:nvPr>
        </p:nvSpPr>
        <p:spPr>
          <a:xfrm>
            <a:off x="2362200" y="4038600"/>
            <a:ext cx="6476999" cy="1828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chemeClr val="lt2"/>
              </a:buClr>
              <a:buFont typeface="Questrial"/>
              <a:buNone/>
              <a:defRPr sz="4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ubTitle" idx="1"/>
          </p:nvPr>
        </p:nvSpPr>
        <p:spPr>
          <a:xfrm>
            <a:off x="2362200" y="6050037"/>
            <a:ext cx="6705599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2600" b="0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ctr" rtl="0">
              <a:spcBef>
                <a:spcPts val="550"/>
              </a:spcBef>
              <a:buClr>
                <a:schemeClr val="accent1"/>
              </a:buClr>
              <a:buFont typeface="Noto Sans Symbols"/>
              <a:buNone/>
              <a:defRPr sz="26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ctr" rtl="0">
              <a:spcBef>
                <a:spcPts val="500"/>
              </a:spcBef>
              <a:buClr>
                <a:schemeClr val="accent2"/>
              </a:buClr>
              <a:buFont typeface="Noto Sans Symbols"/>
              <a:buNone/>
              <a:defRPr sz="23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ctr" rtl="0">
              <a:spcBef>
                <a:spcPts val="400"/>
              </a:spcBef>
              <a:buClr>
                <a:schemeClr val="accent3"/>
              </a:buClr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ctr" rtl="0">
              <a:spcBef>
                <a:spcPts val="400"/>
              </a:spcBef>
              <a:buClr>
                <a:schemeClr val="accent4"/>
              </a:buClr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ctr" rtl="0">
              <a:spcBef>
                <a:spcPts val="360"/>
              </a:spcBef>
              <a:buClr>
                <a:schemeClr val="accent1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ctr" rtl="0">
              <a:spcBef>
                <a:spcPts val="360"/>
              </a:spcBef>
              <a:buClr>
                <a:schemeClr val="accent2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ctr" rtl="0">
              <a:spcBef>
                <a:spcPts val="360"/>
              </a:spcBef>
              <a:buClr>
                <a:schemeClr val="accent3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ctr" rtl="0">
              <a:spcBef>
                <a:spcPts val="360"/>
              </a:spcBef>
              <a:buClr>
                <a:schemeClr val="accent4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dt" idx="10"/>
          </p:nvPr>
        </p:nvSpPr>
        <p:spPr>
          <a:xfrm>
            <a:off x="76200" y="6068698"/>
            <a:ext cx="2057400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2000" b="0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ftr" idx="11"/>
          </p:nvPr>
        </p:nvSpPr>
        <p:spPr>
          <a:xfrm>
            <a:off x="2085392" y="236537"/>
            <a:ext cx="586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sldNum" idx="12"/>
          </p:nvPr>
        </p:nvSpPr>
        <p:spPr>
          <a:xfrm>
            <a:off x="8001000" y="228600"/>
            <a:ext cx="838199" cy="381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bg>
      <p:bgPr>
        <a:blipFill rotWithShape="1">
          <a:blip r:embed="rId2">
            <a:alphaModFix/>
          </a:blip>
          <a:tile tx="0" ty="0" sx="100000" sy="100000" flip="none" algn="tl"/>
        </a:blipFill>
        <a:effectLst/>
      </p:bgPr>
    </p:bg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28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284480" algn="l" rtl="0">
              <a:spcBef>
                <a:spcPts val="550"/>
              </a:spcBef>
              <a:buClr>
                <a:schemeClr val="accent1"/>
              </a:buClr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228600" algn="l" rtl="0">
              <a:spcBef>
                <a:spcPts val="500"/>
              </a:spcBef>
              <a:buClr>
                <a:schemeClr val="accent2"/>
              </a:buClr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228600" algn="l" rtl="0">
              <a:spcBef>
                <a:spcPts val="400"/>
              </a:spcBef>
              <a:buClr>
                <a:schemeClr val="accent3"/>
              </a:buClr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228600" algn="l" rtl="0">
              <a:spcBef>
                <a:spcPts val="400"/>
              </a:spcBef>
              <a:buClr>
                <a:schemeClr val="accent4"/>
              </a:buClr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34" name="Shape 34"/>
          <p:cNvSpPr/>
          <p:nvPr/>
        </p:nvSpPr>
        <p:spPr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35" name="Shape 35"/>
          <p:cNvSpPr/>
          <p:nvPr/>
        </p:nvSpPr>
        <p:spPr>
          <a:xfrm>
            <a:off x="0" y="1600200"/>
            <a:ext cx="1295400" cy="9905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36" name="Shape 36"/>
          <p:cNvSpPr/>
          <p:nvPr/>
        </p:nvSpPr>
        <p:spPr>
          <a:xfrm>
            <a:off x="1371600" y="1600200"/>
            <a:ext cx="7772400" cy="990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1371600" y="1600200"/>
            <a:ext cx="76199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rgbClr val="FFFFFF"/>
              </a:buClr>
              <a:buFont typeface="Questrial"/>
              <a:buNone/>
              <a:defRPr sz="4400" b="0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0" y="1752600"/>
            <a:ext cx="1295400" cy="701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24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2400" b="1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40" name="Shape 40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bg>
      <p:bgPr>
        <a:solidFill>
          <a:schemeClr val="dk2"/>
        </a:soli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/>
          <p:nvPr/>
        </p:nvSpPr>
        <p:spPr>
          <a:xfrm>
            <a:off x="0" y="5971032"/>
            <a:ext cx="9144000" cy="88696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43" name="Shape 43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44" name="Shape 44"/>
          <p:cNvSpPr/>
          <p:nvPr/>
        </p:nvSpPr>
        <p:spPr>
          <a:xfrm>
            <a:off x="2359151" y="6044183"/>
            <a:ext cx="6784847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45" name="Shape 45"/>
          <p:cNvSpPr txBox="1">
            <a:spLocks noGrp="1"/>
          </p:cNvSpPr>
          <p:nvPr>
            <p:ph type="ctrTitle"/>
          </p:nvPr>
        </p:nvSpPr>
        <p:spPr>
          <a:xfrm>
            <a:off x="2362200" y="4038600"/>
            <a:ext cx="6476999" cy="1828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chemeClr val="lt2"/>
              </a:buClr>
              <a:buFont typeface="Questrial"/>
              <a:buNone/>
              <a:defRPr sz="4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subTitle" idx="1"/>
          </p:nvPr>
        </p:nvSpPr>
        <p:spPr>
          <a:xfrm>
            <a:off x="2362200" y="6050037"/>
            <a:ext cx="6705599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2600" b="0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ctr" rtl="0">
              <a:spcBef>
                <a:spcPts val="550"/>
              </a:spcBef>
              <a:buClr>
                <a:schemeClr val="accent1"/>
              </a:buClr>
              <a:buFont typeface="Noto Sans Symbols"/>
              <a:buNone/>
              <a:defRPr sz="26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ctr" rtl="0">
              <a:spcBef>
                <a:spcPts val="500"/>
              </a:spcBef>
              <a:buClr>
                <a:schemeClr val="accent2"/>
              </a:buClr>
              <a:buFont typeface="Noto Sans Symbols"/>
              <a:buNone/>
              <a:defRPr sz="23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ctr" rtl="0">
              <a:spcBef>
                <a:spcPts val="400"/>
              </a:spcBef>
              <a:buClr>
                <a:schemeClr val="accent3"/>
              </a:buClr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ctr" rtl="0">
              <a:spcBef>
                <a:spcPts val="400"/>
              </a:spcBef>
              <a:buClr>
                <a:schemeClr val="accent4"/>
              </a:buClr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ctr" rtl="0">
              <a:spcBef>
                <a:spcPts val="360"/>
              </a:spcBef>
              <a:buClr>
                <a:schemeClr val="accent1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ctr" rtl="0">
              <a:spcBef>
                <a:spcPts val="360"/>
              </a:spcBef>
              <a:buClr>
                <a:schemeClr val="accent2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ctr" rtl="0">
              <a:spcBef>
                <a:spcPts val="360"/>
              </a:spcBef>
              <a:buClr>
                <a:schemeClr val="accent3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ctr" rtl="0">
              <a:spcBef>
                <a:spcPts val="360"/>
              </a:spcBef>
              <a:buClr>
                <a:schemeClr val="accent4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dt" idx="10"/>
          </p:nvPr>
        </p:nvSpPr>
        <p:spPr>
          <a:xfrm>
            <a:off x="76200" y="6068698"/>
            <a:ext cx="2057400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2000" b="0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ftr" idx="11"/>
          </p:nvPr>
        </p:nvSpPr>
        <p:spPr>
          <a:xfrm>
            <a:off x="2085392" y="236537"/>
            <a:ext cx="586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001000" y="228600"/>
            <a:ext cx="838199" cy="381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title"/>
          </p:nvPr>
        </p:nvSpPr>
        <p:spPr>
          <a:xfrm>
            <a:off x="612647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Questrial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612647" y="1600200"/>
            <a:ext cx="8153399" cy="4495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Questrial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09600" y="1589566"/>
            <a:ext cx="3886200" cy="4572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2"/>
          </p:nvPr>
        </p:nvSpPr>
        <p:spPr>
          <a:xfrm>
            <a:off x="4844901" y="1589566"/>
            <a:ext cx="3886200" cy="4572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62" name="Shape 62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>
            <a:spLocks noGrp="1"/>
          </p:cNvSpPr>
          <p:nvPr>
            <p:ph type="title"/>
          </p:nvPr>
        </p:nvSpPr>
        <p:spPr>
          <a:xfrm>
            <a:off x="533400" y="273050"/>
            <a:ext cx="8153399" cy="8699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Questrial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609600" y="2438400"/>
            <a:ext cx="3886200" cy="3581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body" idx="2"/>
          </p:nvPr>
        </p:nvSpPr>
        <p:spPr>
          <a:xfrm>
            <a:off x="4800600" y="2438400"/>
            <a:ext cx="3886200" cy="3581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69" name="Shape 69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3"/>
          </p:nvPr>
        </p:nvSpPr>
        <p:spPr>
          <a:xfrm>
            <a:off x="609600" y="1752600"/>
            <a:ext cx="3886200" cy="6400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20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body" idx="4"/>
          </p:nvPr>
        </p:nvSpPr>
        <p:spPr>
          <a:xfrm>
            <a:off x="4800600" y="1752600"/>
            <a:ext cx="3886200" cy="64007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20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Questrial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sldNum" idx="12"/>
          </p:nvPr>
        </p:nvSpPr>
        <p:spPr>
          <a:xfrm>
            <a:off x="0" y="6248400"/>
            <a:ext cx="533399" cy="381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chemeClr val="dk2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Объект с подписью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title"/>
          </p:nvPr>
        </p:nvSpPr>
        <p:spPr>
          <a:xfrm>
            <a:off x="609600" y="273050"/>
            <a:ext cx="8077199" cy="8699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Questrial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09600" y="1752600"/>
            <a:ext cx="1600199" cy="4343400"/>
          </a:xfrm>
          <a:prstGeom prst="rect">
            <a:avLst/>
          </a:prstGeom>
          <a:solidFill>
            <a:schemeClr val="accent2"/>
          </a:solidFill>
          <a:ln w="50800" cap="sq" cmpd="dbl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700"/>
              </a:spcBef>
              <a:spcAft>
                <a:spcPts val="1000"/>
              </a:spcAft>
              <a:buClr>
                <a:schemeClr val="accent2"/>
              </a:buClr>
              <a:buFont typeface="Noto Sans Symbols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284480" algn="l" rtl="0">
              <a:spcBef>
                <a:spcPts val="550"/>
              </a:spcBef>
              <a:buClr>
                <a:schemeClr val="accent1"/>
              </a:buClr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228600" algn="l" rtl="0">
              <a:spcBef>
                <a:spcPts val="500"/>
              </a:spcBef>
              <a:buClr>
                <a:schemeClr val="accent2"/>
              </a:buClr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228600" algn="l" rtl="0">
              <a:spcBef>
                <a:spcPts val="400"/>
              </a:spcBef>
              <a:buClr>
                <a:schemeClr val="accent3"/>
              </a:buClr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228600" algn="l" rtl="0">
              <a:spcBef>
                <a:spcPts val="400"/>
              </a:spcBef>
              <a:buClr>
                <a:schemeClr val="accent4"/>
              </a:buClr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body" idx="2"/>
          </p:nvPr>
        </p:nvSpPr>
        <p:spPr>
          <a:xfrm>
            <a:off x="2362200" y="1752600"/>
            <a:ext cx="6400799" cy="4419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bg>
      <p:bgPr>
        <a:blipFill rotWithShape="1">
          <a:blip r:embed="rId2">
            <a:alphaModFix/>
          </a:blip>
          <a:tile tx="0" ty="0" sx="100000" sy="100000" flip="none" algn="tl"/>
        </a:blip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1600200" y="5486400"/>
            <a:ext cx="7315200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17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284480" algn="l" rtl="0">
              <a:spcBef>
                <a:spcPts val="550"/>
              </a:spcBef>
              <a:buClr>
                <a:schemeClr val="accent1"/>
              </a:buClr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228600" algn="l" rtl="0">
              <a:spcBef>
                <a:spcPts val="500"/>
              </a:spcBef>
              <a:buClr>
                <a:schemeClr val="accent2"/>
              </a:buClr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228600" algn="l" rtl="0">
              <a:spcBef>
                <a:spcPts val="400"/>
              </a:spcBef>
              <a:buClr>
                <a:schemeClr val="accent3"/>
              </a:buClr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228600" algn="l" rtl="0">
              <a:spcBef>
                <a:spcPts val="400"/>
              </a:spcBef>
              <a:buClr>
                <a:schemeClr val="accent4"/>
              </a:buClr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0" name="Shape 90"/>
          <p:cNvSpPr/>
          <p:nvPr/>
        </p:nvSpPr>
        <p:spPr>
          <a:xfrm>
            <a:off x="-9144" y="4572000"/>
            <a:ext cx="9144000" cy="88696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91" name="Shape 91"/>
          <p:cNvSpPr/>
          <p:nvPr/>
        </p:nvSpPr>
        <p:spPr>
          <a:xfrm>
            <a:off x="-9144" y="4663439"/>
            <a:ext cx="1463039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92" name="Shape 92"/>
          <p:cNvSpPr/>
          <p:nvPr/>
        </p:nvSpPr>
        <p:spPr>
          <a:xfrm>
            <a:off x="1545336" y="4654296"/>
            <a:ext cx="7598663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93" name="Shape 93"/>
          <p:cNvSpPr txBox="1">
            <a:spLocks noGrp="1"/>
          </p:cNvSpPr>
          <p:nvPr>
            <p:ph type="title"/>
          </p:nvPr>
        </p:nvSpPr>
        <p:spPr>
          <a:xfrm>
            <a:off x="1600200" y="4648200"/>
            <a:ext cx="7315200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rgbClr val="FFFFFF"/>
              </a:buClr>
              <a:buFont typeface="Questrial"/>
              <a:buNone/>
              <a:defRPr sz="2800" b="0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94" name="Shape 94"/>
          <p:cNvSpPr/>
          <p:nvPr/>
        </p:nvSpPr>
        <p:spPr>
          <a:xfrm>
            <a:off x="1447800" y="0"/>
            <a:ext cx="100584" cy="686714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95" name="Shape 95"/>
          <p:cNvSpPr txBox="1">
            <a:spLocks noGrp="1"/>
          </p:cNvSpPr>
          <p:nvPr>
            <p:ph type="dt" idx="10"/>
          </p:nvPr>
        </p:nvSpPr>
        <p:spPr>
          <a:xfrm>
            <a:off x="62484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6" name="Shape 96"/>
          <p:cNvSpPr txBox="1">
            <a:spLocks noGrp="1"/>
          </p:cNvSpPr>
          <p:nvPr>
            <p:ph type="sldNum" idx="12"/>
          </p:nvPr>
        </p:nvSpPr>
        <p:spPr>
          <a:xfrm>
            <a:off x="0" y="4667248"/>
            <a:ext cx="1447800" cy="6635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28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2800" b="1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97" name="Shape 97"/>
          <p:cNvSpPr txBox="1">
            <a:spLocks noGrp="1"/>
          </p:cNvSpPr>
          <p:nvPr>
            <p:ph type="ftr" idx="11"/>
          </p:nvPr>
        </p:nvSpPr>
        <p:spPr>
          <a:xfrm>
            <a:off x="1600200" y="6248205"/>
            <a:ext cx="45720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8" name="Shape 98"/>
          <p:cNvSpPr>
            <a:spLocks noGrp="1"/>
          </p:cNvSpPr>
          <p:nvPr>
            <p:ph type="pic" idx="2"/>
          </p:nvPr>
        </p:nvSpPr>
        <p:spPr>
          <a:xfrm>
            <a:off x="1560575" y="0"/>
            <a:ext cx="7583423" cy="4568952"/>
          </a:xfrm>
          <a:prstGeom prst="rect">
            <a:avLst/>
          </a:prstGeom>
          <a:solidFill>
            <a:srgbClr val="DCE5EE"/>
          </a:solidFill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Заголовок и вертикальный текст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Questrial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 rot="5400000">
            <a:off x="2426207" y="-213359"/>
            <a:ext cx="4526279" cy="8153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4" name="Shape 104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Вертикальный заголовок и текст">
    <p:bg>
      <p:bgPr>
        <a:solidFill>
          <a:schemeClr val="lt1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>
            <a:spLocks noGrp="1"/>
          </p:cNvSpPr>
          <p:nvPr>
            <p:ph type="title"/>
          </p:nvPr>
        </p:nvSpPr>
        <p:spPr>
          <a:xfrm rot="5400000">
            <a:off x="4823618" y="2339181"/>
            <a:ext cx="5516562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Questrial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07" name="Shape 107"/>
          <p:cNvSpPr txBox="1">
            <a:spLocks noGrp="1"/>
          </p:cNvSpPr>
          <p:nvPr>
            <p:ph type="body" idx="1"/>
          </p:nvPr>
        </p:nvSpPr>
        <p:spPr>
          <a:xfrm rot="5400000">
            <a:off x="480217" y="586581"/>
            <a:ext cx="5516564" cy="556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8" name="Shape 108"/>
          <p:cNvSpPr txBox="1">
            <a:spLocks noGrp="1"/>
          </p:cNvSpPr>
          <p:nvPr>
            <p:ph type="dt" idx="10"/>
          </p:nvPr>
        </p:nvSpPr>
        <p:spPr>
          <a:xfrm>
            <a:off x="6553200" y="6248401"/>
            <a:ext cx="2209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9" name="Shape 109"/>
          <p:cNvSpPr txBox="1">
            <a:spLocks noGrp="1"/>
          </p:cNvSpPr>
          <p:nvPr>
            <p:ph type="ftr" idx="11"/>
          </p:nvPr>
        </p:nvSpPr>
        <p:spPr>
          <a:xfrm>
            <a:off x="457200" y="6248207"/>
            <a:ext cx="5573482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10" name="Shape 110"/>
          <p:cNvSpPr/>
          <p:nvPr/>
        </p:nvSpPr>
        <p:spPr>
          <a:xfrm>
            <a:off x="6096317" y="0"/>
            <a:ext cx="320039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11" name="Shape 111"/>
          <p:cNvSpPr/>
          <p:nvPr/>
        </p:nvSpPr>
        <p:spPr>
          <a:xfrm>
            <a:off x="6142037" y="609600"/>
            <a:ext cx="228600" cy="62483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12" name="Shape 112"/>
          <p:cNvSpPr/>
          <p:nvPr/>
        </p:nvSpPr>
        <p:spPr>
          <a:xfrm>
            <a:off x="6142037" y="0"/>
            <a:ext cx="228600" cy="5333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13" name="Shape 113"/>
          <p:cNvSpPr txBox="1">
            <a:spLocks noGrp="1"/>
          </p:cNvSpPr>
          <p:nvPr>
            <p:ph type="sldNum" idx="12"/>
          </p:nvPr>
        </p:nvSpPr>
        <p:spPr>
          <a:xfrm rot="5400000">
            <a:off x="5989638" y="144462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lt2"/>
              </a:buClr>
              <a:buFont typeface="Questrial"/>
              <a:buNone/>
              <a:defRPr sz="4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612647" y="1600200"/>
            <a:ext cx="8153399" cy="45262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" name="Shape 10"/>
          <p:cNvSpPr/>
          <p:nvPr/>
        </p:nvSpPr>
        <p:spPr>
          <a:xfrm>
            <a:off x="0" y="1234440"/>
            <a:ext cx="9144000" cy="32003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1" name="Shape 11"/>
          <p:cNvSpPr/>
          <p:nvPr/>
        </p:nvSpPr>
        <p:spPr>
          <a:xfrm>
            <a:off x="0" y="1280159"/>
            <a:ext cx="533399" cy="228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2" name="Shape 12"/>
          <p:cNvSpPr/>
          <p:nvPr/>
        </p:nvSpPr>
        <p:spPr>
          <a:xfrm>
            <a:off x="590550" y="1280159"/>
            <a:ext cx="8553450" cy="22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3" name="Shape 13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Questrial"/>
              <a:buNone/>
              <a:defRPr sz="4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612647" y="1600200"/>
            <a:ext cx="8153399" cy="45262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8" name="Shape 28"/>
          <p:cNvSpPr/>
          <p:nvPr/>
        </p:nvSpPr>
        <p:spPr>
          <a:xfrm>
            <a:off x="0" y="1234440"/>
            <a:ext cx="9144000" cy="32003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29" name="Shape 29"/>
          <p:cNvSpPr/>
          <p:nvPr/>
        </p:nvSpPr>
        <p:spPr>
          <a:xfrm>
            <a:off x="0" y="1280159"/>
            <a:ext cx="533399" cy="228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30" name="Shape 30"/>
          <p:cNvSpPr/>
          <p:nvPr/>
        </p:nvSpPr>
        <p:spPr>
          <a:xfrm>
            <a:off x="590550" y="1280159"/>
            <a:ext cx="8553450" cy="22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uk-UA" sz="1400" b="1" i="0" u="none" strike="noStrike" cap="none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uk-UA" sz="1400" b="1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p-science.thomsonreuters.com/mj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ournalmetrics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cimagojr.com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usj.org.ua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>
            <a:spLocks noGrp="1"/>
          </p:cNvSpPr>
          <p:nvPr>
            <p:ph type="ctrTitle"/>
          </p:nvPr>
        </p:nvSpPr>
        <p:spPr>
          <a:xfrm>
            <a:off x="2362200" y="1500174"/>
            <a:ext cx="6476999" cy="436722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lt2"/>
              </a:buClr>
              <a:buSzPct val="25000"/>
              <a:buFont typeface="Questrial"/>
              <a:buNone/>
            </a:pPr>
            <a:r>
              <a:rPr lang="uk-UA" sz="5400" b="0" i="0" u="none" strike="noStrike" cap="none" dirty="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rPr>
              <a:t>ЯК ОБРАТИ ЯКІСНИЙ ЖУРНАЛ ДЛЯ ПУБЛІКАЦІЇ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>
            <a:spLocks noGrp="1"/>
          </p:cNvSpPr>
          <p:nvPr>
            <p:ph type="ctrTitle"/>
          </p:nvPr>
        </p:nvSpPr>
        <p:spPr>
          <a:xfrm>
            <a:off x="428596" y="1643050"/>
            <a:ext cx="8410603" cy="385765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lvl="0">
              <a:buSzPct val="25000"/>
            </a:pPr>
            <a:r>
              <a:rPr lang="ru-RU" sz="5400" b="1" dirty="0" smtClean="0"/>
              <a:t>В </a:t>
            </a:r>
            <a:r>
              <a:rPr lang="uk-UA" sz="5400" b="1" noProof="1" smtClean="0"/>
              <a:t>Україні зареєстровано більше 2000 назв наукових журналів;</a:t>
            </a:r>
            <a:br>
              <a:rPr lang="uk-UA" sz="5400" b="1" noProof="1" smtClean="0"/>
            </a:br>
            <a:r>
              <a:rPr lang="uk-UA" sz="5400" b="1" noProof="1" smtClean="0"/>
              <a:t> В світі понад 100 тис</a:t>
            </a:r>
            <a:r>
              <a:rPr lang="ru-RU" sz="5400" b="1" dirty="0" smtClean="0"/>
              <a:t>.</a:t>
            </a:r>
            <a:endParaRPr lang="uk-UA" sz="5400" b="1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1357290" y="2571744"/>
            <a:ext cx="7123113" cy="4071966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59999"/>
              <a:buFont typeface="Arial"/>
              <a:buChar char="•"/>
            </a:pPr>
            <a:r>
              <a:rPr lang="uk-UA" sz="2800" b="0" i="0" u="none" strike="noStrike" cap="none" dirty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Незалежне рецензування статей;</a:t>
            </a:r>
          </a:p>
          <a:p>
            <a:pPr marL="0" marR="0" lvl="0" indent="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59999"/>
              <a:buFont typeface="Arial"/>
              <a:buChar char="•"/>
            </a:pPr>
            <a:r>
              <a:rPr lang="uk-UA" sz="2800" b="0" i="0" u="none" strike="noStrike" cap="none" dirty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Прозора </a:t>
            </a:r>
            <a:r>
              <a:rPr lang="uk-UA" sz="2800" b="0" i="0" u="none" strike="noStrike" cap="none" dirty="0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політика видавництва;</a:t>
            </a:r>
            <a:endParaRPr lang="uk-UA" sz="2800" b="0" i="0" u="none" strike="noStrike" cap="none" dirty="0">
              <a:solidFill>
                <a:schemeClr val="dk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0" marR="0" lvl="0" indent="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59999"/>
              <a:buFont typeface="Arial"/>
              <a:buChar char="•"/>
            </a:pPr>
            <a:r>
              <a:rPr lang="uk-UA" dirty="0"/>
              <a:t>Назва</a:t>
            </a:r>
            <a:r>
              <a:rPr lang="uk-UA" dirty="0" smtClean="0"/>
              <a:t>, </a:t>
            </a:r>
            <a:r>
              <a:rPr lang="uk-UA" sz="2800" b="0" i="0" u="none" strike="noStrike" cap="none" dirty="0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анотація</a:t>
            </a:r>
            <a:r>
              <a:rPr lang="uk-UA" sz="2800" b="0" i="0" u="none" strike="noStrike" cap="none" dirty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, ключові слова англійською мовою;</a:t>
            </a:r>
          </a:p>
          <a:p>
            <a:pPr marL="0" marR="0" lvl="0" indent="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59999"/>
              <a:buFont typeface="Arial"/>
              <a:buChar char="•"/>
            </a:pPr>
            <a:r>
              <a:rPr lang="uk-UA" sz="2800" b="0" i="0" u="none" strike="noStrike" cap="none" dirty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Регулярність публікації;</a:t>
            </a:r>
          </a:p>
          <a:p>
            <a:pPr marL="0" marR="0" lvl="0" indent="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59999"/>
              <a:buFont typeface="Arial"/>
              <a:buChar char="•"/>
            </a:pPr>
            <a:r>
              <a:rPr lang="uk-UA" dirty="0"/>
              <a:t>Сайт видання англійською </a:t>
            </a:r>
            <a:r>
              <a:rPr lang="uk-UA" dirty="0" smtClean="0"/>
              <a:t>мовою;</a:t>
            </a:r>
          </a:p>
          <a:p>
            <a:pPr marL="0" marR="0" lvl="0" indent="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59999"/>
              <a:buFont typeface="Arial"/>
              <a:buChar char="•"/>
            </a:pPr>
            <a:r>
              <a:rPr lang="uk-UA" dirty="0" smtClean="0">
                <a:latin typeface="Questrial" charset="0"/>
              </a:rPr>
              <a:t>Наявність </a:t>
            </a:r>
            <a:r>
              <a:rPr lang="en-US" dirty="0" smtClean="0">
                <a:latin typeface="Questrial" charset="0"/>
              </a:rPr>
              <a:t>ISSN</a:t>
            </a:r>
            <a:r>
              <a:rPr lang="uk-UA" dirty="0" smtClean="0">
                <a:latin typeface="Questrial" charset="0"/>
              </a:rPr>
              <a:t>.</a:t>
            </a:r>
            <a:endParaRPr lang="uk-UA" dirty="0"/>
          </a:p>
          <a:p>
            <a:pPr marL="0" marR="0" lvl="0" indent="0" algn="l" rtl="0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98823"/>
              <a:buFont typeface="Arial"/>
              <a:buChar char="•"/>
            </a:pPr>
            <a:endParaRPr lang="uk-UA" sz="17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" algn="l" rtl="0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</a:pPr>
            <a:endParaRPr sz="17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59999"/>
              <a:buFont typeface="Arial"/>
              <a:buNone/>
            </a:pPr>
            <a:endParaRPr sz="2800" b="0" i="0" u="none" strike="noStrike" cap="none">
              <a:solidFill>
                <a:schemeClr val="dk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0" marR="0" lvl="0" indent="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59999"/>
              <a:buFont typeface="Arial"/>
              <a:buNone/>
            </a:pPr>
            <a:endParaRPr sz="2800" b="0" i="0" u="none" strike="noStrike" cap="none">
              <a:solidFill>
                <a:schemeClr val="dk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0" marR="0" lvl="0" indent="0" algn="l" rtl="0">
              <a:spcBef>
                <a:spcPts val="700"/>
              </a:spcBef>
              <a:buClr>
                <a:schemeClr val="accent2"/>
              </a:buClr>
              <a:buSzPct val="59999"/>
              <a:buFont typeface="Arial"/>
              <a:buNone/>
            </a:pPr>
            <a:endParaRPr sz="2800" b="0" i="0" u="none" strike="noStrike" cap="none">
              <a:solidFill>
                <a:schemeClr val="dk2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31" name="Shape 131"/>
          <p:cNvSpPr txBox="1">
            <a:spLocks noGrp="1"/>
          </p:cNvSpPr>
          <p:nvPr>
            <p:ph type="title"/>
          </p:nvPr>
        </p:nvSpPr>
        <p:spPr>
          <a:xfrm>
            <a:off x="1371600" y="188640"/>
            <a:ext cx="7619999" cy="12961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002060"/>
              </a:buClr>
              <a:buSzPct val="25000"/>
              <a:buFont typeface="Questrial"/>
              <a:buNone/>
            </a:pPr>
            <a:r>
              <a:rPr lang="uk-UA" sz="3200" b="0" i="0" u="none" strike="noStrike" cap="none" dirty="0">
                <a:solidFill>
                  <a:srgbClr val="002060"/>
                </a:solidFill>
                <a:latin typeface="Questrial"/>
                <a:ea typeface="Questrial"/>
                <a:cs typeface="Questrial"/>
                <a:sym typeface="Questrial"/>
              </a:rPr>
              <a:t>Якісні фахові журнали відповідають </a:t>
            </a:r>
            <a:r>
              <a:rPr lang="uk-UA" sz="3200" b="0" i="0" u="none" strike="noStrike" cap="none" dirty="0" smtClean="0">
                <a:solidFill>
                  <a:srgbClr val="002060"/>
                </a:solidFill>
                <a:latin typeface="Questrial"/>
                <a:ea typeface="Questrial"/>
                <a:cs typeface="Questrial"/>
                <a:sym typeface="Questrial"/>
              </a:rPr>
              <a:t>формальним вимогам</a:t>
            </a:r>
            <a:r>
              <a:rPr lang="uk-UA" sz="3200" b="0" i="0" u="none" strike="noStrike" cap="none" dirty="0">
                <a:solidFill>
                  <a:srgbClr val="002060"/>
                </a:solidFill>
                <a:latin typeface="Questrial"/>
                <a:ea typeface="Questrial"/>
                <a:cs typeface="Questrial"/>
                <a:sym typeface="Questrial"/>
              </a:rPr>
              <a:t>:</a:t>
            </a:r>
            <a:br>
              <a:rPr lang="uk-UA" sz="3200" b="0" i="0" u="none" strike="noStrike" cap="none" dirty="0">
                <a:solidFill>
                  <a:srgbClr val="002060"/>
                </a:solidFill>
                <a:latin typeface="Questrial"/>
                <a:ea typeface="Questrial"/>
                <a:cs typeface="Questrial"/>
                <a:sym typeface="Questrial"/>
              </a:rPr>
            </a:br>
            <a:endParaRPr lang="uk-UA" sz="3200" b="0" i="0" u="none" strike="noStrike" cap="none" dirty="0">
              <a:solidFill>
                <a:srgbClr val="002060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1371600" y="2743200"/>
            <a:ext cx="7123113" cy="354332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  <a:buSzPct val="25000"/>
              <a:buFont typeface="Wingdings" pitchFamily="2" charset="2"/>
              <a:buChar char="q"/>
            </a:pPr>
            <a:r>
              <a:rPr lang="uk-UA" sz="2000" b="0" u="none" strike="noStrike" cap="none" dirty="0" smtClean="0">
                <a:solidFill>
                  <a:schemeClr val="dk2"/>
                </a:solidFill>
                <a:sym typeface="Questrial"/>
              </a:rPr>
              <a:t> </a:t>
            </a:r>
            <a:r>
              <a:rPr lang="uk-UA" sz="2400" dirty="0" smtClean="0"/>
              <a:t>видання що входять до </a:t>
            </a:r>
            <a:r>
              <a:rPr lang="ru-RU" sz="2400" b="1" dirty="0" smtClean="0"/>
              <a:t>«</a:t>
            </a:r>
            <a:r>
              <a:rPr lang="ru-RU" sz="2400" b="1" dirty="0" smtClean="0">
                <a:solidFill>
                  <a:srgbClr val="002060"/>
                </a:solidFill>
              </a:rPr>
              <a:t>Переліку наукових фахових видань України, в яких можуть публікуватися результати дисертаційних робіт на здобуття наукових ступенів доктора і кандидата наук</a:t>
            </a:r>
            <a:r>
              <a:rPr lang="ru-RU" sz="2400" b="1" dirty="0" smtClean="0"/>
              <a:t>» включаються терміном на 5 років</a:t>
            </a:r>
            <a:r>
              <a:rPr lang="uk-UA" sz="2400" dirty="0" smtClean="0"/>
              <a:t>;</a:t>
            </a:r>
          </a:p>
          <a:p>
            <a:pPr>
              <a:lnSpc>
                <a:spcPct val="80000"/>
              </a:lnSpc>
              <a:spcBef>
                <a:spcPts val="0"/>
              </a:spcBef>
              <a:buSzPct val="25000"/>
              <a:buFont typeface="Wingdings" pitchFamily="2" charset="2"/>
              <a:buChar char="q"/>
            </a:pPr>
            <a:r>
              <a:rPr lang="uk-UA" sz="2400" b="0" i="0" u="none" strike="noStrike" cap="none" dirty="0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 </a:t>
            </a:r>
            <a:r>
              <a:rPr lang="uk-UA" sz="2400" b="0" i="0" u="none" strike="noStrike" cap="none" noProof="1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самоцитованість</a:t>
            </a:r>
            <a:r>
              <a:rPr lang="uk-UA" sz="2400" b="0" i="0" u="none" strike="noStrike" cap="none" dirty="0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 видання;</a:t>
            </a:r>
          </a:p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buClr>
                <a:schemeClr val="accent2"/>
              </a:buClr>
              <a:buSzPct val="25000"/>
              <a:buFont typeface="Wingdings" pitchFamily="2" charset="2"/>
              <a:buChar char="q"/>
            </a:pPr>
            <a:r>
              <a:rPr lang="uk-UA" sz="2400" b="0" i="0" u="none" strike="noStrike" cap="none" dirty="0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 видання</a:t>
            </a:r>
            <a:r>
              <a:rPr lang="uk-UA" sz="2400" dirty="0" smtClean="0"/>
              <a:t>, які декларують розміщення в міжнародних наукометричних базах слід перевіряти тільки на офіційних сайтах;</a:t>
            </a:r>
            <a:endParaRPr lang="uk-UA" sz="2400" b="0" i="0" u="none" strike="noStrike" cap="none" dirty="0" smtClean="0">
              <a:solidFill>
                <a:schemeClr val="dk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  <a:buSzPct val="25000"/>
              <a:buFont typeface="Wingdings" pitchFamily="2" charset="2"/>
              <a:buChar char="q"/>
            </a:pPr>
            <a:r>
              <a:rPr lang="uk-UA" sz="2400" dirty="0" smtClean="0"/>
              <a:t> показники SNIP, SJR, </a:t>
            </a:r>
            <a:r>
              <a:rPr lang="en-US" sz="2400" dirty="0" smtClean="0">
                <a:latin typeface="Questrial" charset="0"/>
              </a:rPr>
              <a:t>Science Citation Index</a:t>
            </a:r>
            <a:r>
              <a:rPr lang="uk-UA" sz="2400" dirty="0" smtClean="0"/>
              <a:t>; </a:t>
            </a:r>
          </a:p>
          <a:p>
            <a:pPr lvl="0">
              <a:lnSpc>
                <a:spcPct val="80000"/>
              </a:lnSpc>
              <a:spcBef>
                <a:spcPts val="0"/>
              </a:spcBef>
              <a:buSzPct val="25000"/>
              <a:buFont typeface="Wingdings" pitchFamily="2" charset="2"/>
              <a:buChar char="q"/>
            </a:pPr>
            <a:r>
              <a:rPr lang="uk-UA" sz="2400" dirty="0" smtClean="0"/>
              <a:t> видання</a:t>
            </a:r>
            <a:r>
              <a:rPr lang="uk-UA" sz="2400" b="0" i="0" u="none" strike="noStrike" cap="none" dirty="0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, в яких платна публікація </a:t>
            </a:r>
            <a:r>
              <a:rPr lang="uk-UA" sz="2400" dirty="0" smtClean="0"/>
              <a:t>рекламується spam-розсилкою не може бути якісним.</a:t>
            </a:r>
          </a:p>
        </p:txBody>
      </p:sp>
      <p:sp>
        <p:nvSpPr>
          <p:cNvPr id="137" name="Shape 137"/>
          <p:cNvSpPr txBox="1">
            <a:spLocks noGrp="1"/>
          </p:cNvSpPr>
          <p:nvPr>
            <p:ph type="title"/>
          </p:nvPr>
        </p:nvSpPr>
        <p:spPr>
          <a:xfrm>
            <a:off x="1371600" y="75025"/>
            <a:ext cx="7620000" cy="121083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FFFFFF"/>
              </a:buClr>
              <a:buSzPct val="25000"/>
              <a:buFont typeface="Questrial"/>
              <a:buNone/>
            </a:pPr>
            <a:r>
              <a:rPr lang="uk-UA" dirty="0" smtClean="0">
                <a:solidFill>
                  <a:srgbClr val="FF0000"/>
                </a:solidFill>
              </a:rPr>
              <a:t>Зверніть увагу на об’єктивні критерії:</a:t>
            </a:r>
            <a:endParaRPr lang="uk-UA" sz="4400" b="0" i="0" u="none" strike="noStrike" cap="none" dirty="0">
              <a:solidFill>
                <a:srgbClr val="FF0000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1371600" y="2743200"/>
            <a:ext cx="7123113" cy="32060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SzPct val="25000"/>
              <a:buFont typeface="Wingdings" pitchFamily="2" charset="2"/>
              <a:buChar char="q"/>
            </a:pPr>
            <a:r>
              <a:rPr lang="en-US" sz="4000" dirty="0" smtClean="0"/>
              <a:t>Web of Science</a:t>
            </a:r>
            <a:r>
              <a:rPr lang="uk-UA" sz="4000" dirty="0" smtClean="0"/>
              <a:t> </a:t>
            </a:r>
            <a:r>
              <a:rPr lang="en-US" sz="4000" dirty="0" smtClean="0"/>
              <a:t>(Thomson Reuter</a:t>
            </a:r>
            <a:r>
              <a:rPr lang="uk-UA" sz="4000" dirty="0" smtClean="0"/>
              <a:t>)</a:t>
            </a:r>
          </a:p>
          <a:p>
            <a:pPr lvl="0">
              <a:buSzPct val="25000"/>
              <a:buFont typeface="Wingdings" pitchFamily="2" charset="2"/>
              <a:buChar char="q"/>
            </a:pPr>
            <a:r>
              <a:rPr lang="en-US" sz="4000" b="0" i="0" u="none" strike="noStrike" cap="none" noProof="1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Scopus</a:t>
            </a:r>
            <a:r>
              <a:rPr lang="uk-UA" sz="4000" b="0" i="0" u="none" strike="noStrike" cap="none" noProof="1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 (</a:t>
            </a:r>
            <a:r>
              <a:rPr lang="en-US" sz="4000" b="0" i="0" u="none" strike="noStrike" cap="none" noProof="1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Elsevier)</a:t>
            </a:r>
            <a:endParaRPr lang="en-US" sz="4000" noProof="1" smtClean="0"/>
          </a:p>
          <a:p>
            <a:pPr lvl="0">
              <a:buSzPct val="25000"/>
              <a:buFont typeface="Wingdings" pitchFamily="2" charset="2"/>
              <a:buChar char="q"/>
            </a:pPr>
            <a:r>
              <a:rPr lang="en-US" sz="4000" dirty="0" smtClean="0"/>
              <a:t>Google Scholar</a:t>
            </a:r>
          </a:p>
          <a:p>
            <a:pPr lvl="0">
              <a:buSzPct val="25000"/>
              <a:buFont typeface="Wingdings" pitchFamily="2" charset="2"/>
              <a:buChar char="q"/>
            </a:pPr>
            <a:r>
              <a:rPr lang="en-US" sz="4000" dirty="0" smtClean="0"/>
              <a:t>eLibrary.ru</a:t>
            </a:r>
            <a:endParaRPr sz="4000" b="0" i="0" u="none" strike="noStrike" cap="none">
              <a:solidFill>
                <a:schemeClr val="dk2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357158" y="1"/>
            <a:ext cx="8634441" cy="128586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SzPct val="25000"/>
            </a:pPr>
            <a:r>
              <a:rPr lang="uk-UA" sz="2400" b="0" i="0" u="none" strike="noStrike" cap="none" dirty="0">
                <a:solidFill>
                  <a:schemeClr val="accent1">
                    <a:lumMod val="50000"/>
                  </a:schemeClr>
                </a:solidFill>
                <a:latin typeface="Questrial"/>
                <a:ea typeface="Questrial"/>
                <a:cs typeface="Questrial"/>
                <a:sym typeface="Questrial"/>
              </a:rPr>
              <a:t>Наукометричні бази </a:t>
            </a:r>
            <a:r>
              <a:rPr lang="uk-UA" sz="2400" b="0" i="0" u="none" strike="noStrike" cap="none" dirty="0" smtClean="0">
                <a:solidFill>
                  <a:schemeClr val="accent1">
                    <a:lumMod val="50000"/>
                  </a:schemeClr>
                </a:solidFill>
                <a:latin typeface="Questrial"/>
                <a:ea typeface="Questrial"/>
                <a:cs typeface="Questrial"/>
                <a:sym typeface="Questrial"/>
              </a:rPr>
              <a:t>-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це бібліографічні і реферативні бази даних з інструментами для відстеження цитованості статей, опублікованих у наукових виданнях.</a:t>
            </a:r>
            <a:endParaRPr lang="uk-UA" sz="2400" b="0" i="0" u="none" strike="noStrike" cap="none" dirty="0">
              <a:solidFill>
                <a:schemeClr val="accent1">
                  <a:lumMod val="50000"/>
                </a:schemeClr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>
            <a:spLocks noGrp="1"/>
          </p:cNvSpPr>
          <p:nvPr>
            <p:ph type="body" idx="1"/>
          </p:nvPr>
        </p:nvSpPr>
        <p:spPr>
          <a:xfrm>
            <a:off x="1357290" y="2643182"/>
            <a:ext cx="7123113" cy="32060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spcBef>
                <a:spcPts val="0"/>
              </a:spcBef>
              <a:buSzPct val="25000"/>
            </a:pPr>
            <a:r>
              <a:rPr lang="en-US" dirty="0" smtClean="0">
                <a:hlinkClick r:id="rId3"/>
              </a:rPr>
              <a:t>http://ip-science.thomsonreuters.com/mjl</a:t>
            </a:r>
            <a:r>
              <a:rPr lang="en-US" dirty="0" smtClean="0"/>
              <a:t> </a:t>
            </a:r>
          </a:p>
          <a:p>
            <a:pPr lvl="0">
              <a:spcBef>
                <a:spcPts val="0"/>
              </a:spcBef>
              <a:buSzPct val="25000"/>
            </a:pPr>
            <a:r>
              <a:rPr lang="en-US" dirty="0" smtClean="0"/>
              <a:t>(Master Journal List)</a:t>
            </a:r>
          </a:p>
          <a:p>
            <a:pPr lvl="0">
              <a:spcBef>
                <a:spcPts val="0"/>
              </a:spcBef>
              <a:buSzPct val="25000"/>
            </a:pPr>
            <a:r>
              <a:rPr lang="uk-UA" sz="2800" b="0" i="0" u="none" strike="noStrike" cap="none" dirty="0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Перевіряємо присутність видання в наукометричній базі даних та  </a:t>
            </a:r>
            <a:r>
              <a:rPr lang="ru-RU" dirty="0" smtClean="0"/>
              <a:t>показники впливовості наукового журналу - імпакт-фактор.</a:t>
            </a:r>
            <a:endParaRPr sz="2800" b="0" i="0" u="none" strike="noStrike" cap="none">
              <a:solidFill>
                <a:schemeClr val="dk2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73" name="Shape 173"/>
          <p:cNvSpPr txBox="1">
            <a:spLocks noGrp="1"/>
          </p:cNvSpPr>
          <p:nvPr>
            <p:ph type="title"/>
          </p:nvPr>
        </p:nvSpPr>
        <p:spPr>
          <a:xfrm>
            <a:off x="1371600" y="1600200"/>
            <a:ext cx="7619999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FFFFFF"/>
              </a:buClr>
              <a:buSzPct val="25000"/>
              <a:buFont typeface="Questrial"/>
              <a:buNone/>
            </a:pPr>
            <a:r>
              <a:rPr lang="en-US" sz="3959" b="0" i="0" u="none" strike="noStrike" cap="none" dirty="0" smtClean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Web of Science</a:t>
            </a:r>
            <a: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/>
            </a:r>
            <a:b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</a:br>
            <a:endParaRPr lang="uk-UA" sz="3959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Можливість отримати файли з повним переліком видань та пошук за назвою, номером </a:t>
            </a:r>
            <a:r>
              <a:rPr lang="en-US" dirty="0" smtClean="0"/>
              <a:t>ISSN</a:t>
            </a:r>
            <a:r>
              <a:rPr lang="uk-UA" dirty="0" smtClean="0"/>
              <a:t> та ключовим словом.</a:t>
            </a:r>
            <a:endParaRPr lang="ru-RU" dirty="0"/>
          </a:p>
        </p:txBody>
      </p:sp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1600200" y="4648200"/>
            <a:ext cx="7315200" cy="35243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SzPct val="25000"/>
            </a:pPr>
            <a: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/>
            </a:r>
            <a:b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</a:br>
            <a:r>
              <a:rPr lang="en-US" sz="3959" dirty="0" smtClean="0"/>
              <a:t> Web of Science</a:t>
            </a:r>
            <a:endParaRPr lang="uk-UA" sz="3959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7" name="Рисунок 6" descr="mjl- (3).jpg"/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13608" r="13608"/>
          <a:stretch>
            <a:fillRect/>
          </a:stretch>
        </p:blipFill>
        <p:spPr/>
      </p:pic>
      <p:sp>
        <p:nvSpPr>
          <p:cNvPr id="5" name="Скругленная прямоугольная выноска 4"/>
          <p:cNvSpPr/>
          <p:nvPr/>
        </p:nvSpPr>
        <p:spPr>
          <a:xfrm>
            <a:off x="6929454" y="785794"/>
            <a:ext cx="1771656" cy="104127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Гуманітарні, природничі та суспільні науки</a:t>
            </a:r>
            <a:endParaRPr lang="ru-RU" dirty="0"/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500562" y="1071546"/>
            <a:ext cx="1628780" cy="642942"/>
          </a:xfrm>
          <a:prstGeom prst="wedgeRoundRectCallout">
            <a:avLst>
              <a:gd name="adj1" fmla="val -75366"/>
              <a:gd name="adj2" fmla="val 1323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Назва, </a:t>
            </a:r>
            <a:r>
              <a:rPr lang="en-US" dirty="0" smtClean="0"/>
              <a:t>ISSN</a:t>
            </a:r>
            <a:r>
              <a:rPr lang="uk-UA" dirty="0" smtClean="0"/>
              <a:t>, ключове слово.</a:t>
            </a:r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Результат пошуку за номером </a:t>
            </a:r>
            <a:r>
              <a:rPr lang="en-US" dirty="0" smtClean="0"/>
              <a:t>ISSN</a:t>
            </a:r>
            <a:endParaRPr lang="ru-RU" dirty="0"/>
          </a:p>
        </p:txBody>
      </p:sp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1600200" y="4648200"/>
            <a:ext cx="7315200" cy="35243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SzPct val="25000"/>
            </a:pPr>
            <a: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/>
            </a:r>
            <a:b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</a:br>
            <a:r>
              <a:rPr lang="en-US" sz="3959" dirty="0" smtClean="0"/>
              <a:t> Web of Science</a:t>
            </a:r>
            <a:endParaRPr lang="uk-UA" sz="3959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7" name="Рисунок 6" descr="mjl- (3).jpg"/>
          <p:cNvPicPr>
            <a:picLocks noGrp="1" noChangeAspect="1"/>
          </p:cNvPicPr>
          <p:nvPr>
            <p:ph type="pic" idx="2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842253" cy="3000372"/>
          </a:xfrm>
        </p:spPr>
      </p:pic>
      <p:pic>
        <p:nvPicPr>
          <p:cNvPr id="4097" name="Picture 1" descr="C:\Users\ЄвмінаВВ\Desktop\jlresults.cgi (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2357430"/>
            <a:ext cx="4572001" cy="20048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Імпакт – фактор </a:t>
            </a:r>
            <a:r>
              <a:rPr lang="ru-RU" dirty="0" smtClean="0"/>
              <a:t>(фактор впливовості): метричний рівень журналу.</a:t>
            </a:r>
          </a:p>
        </p:txBody>
      </p:sp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1600200" y="4648201"/>
            <a:ext cx="7315200" cy="35243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SzPct val="25000"/>
            </a:pPr>
            <a: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/>
            </a:r>
            <a:b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</a:br>
            <a:r>
              <a:rPr lang="en-US" sz="3959" dirty="0" smtClean="0"/>
              <a:t> Web of Science</a:t>
            </a:r>
            <a:endParaRPr lang="uk-UA" sz="3959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6" name="Рисунок 5" descr="http://img.gazeta.ru/files3/881/4896881/upload-11-pic668-668x444-59898.jpg"/>
          <p:cNvPicPr>
            <a:picLocks noGrp="1"/>
          </p:cNvPicPr>
          <p:nvPr>
            <p:ph type="pic" idx="2"/>
          </p:nvPr>
        </p:nvPicPr>
        <p:blipFill>
          <a:blip r:embed="rId3"/>
          <a:srcRect t="4577" b="4577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 txBox="1">
            <a:spLocks noGrp="1"/>
          </p:cNvSpPr>
          <p:nvPr>
            <p:ph type="body" idx="1"/>
          </p:nvPr>
        </p:nvSpPr>
        <p:spPr>
          <a:xfrm>
            <a:off x="1357290" y="2714620"/>
            <a:ext cx="7123113" cy="32060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buSzPct val="25000"/>
            </a:pPr>
            <a:r>
              <a:rPr lang="uk-UA" dirty="0" smtClean="0"/>
              <a:t>На офіційному сайті </a:t>
            </a:r>
            <a:r>
              <a:rPr lang="en-US" dirty="0" smtClean="0">
                <a:hlinkClick r:id="rId3"/>
              </a:rPr>
              <a:t>http://www.journalmetrics.com</a:t>
            </a:r>
            <a:r>
              <a:rPr lang="uk-UA" dirty="0" smtClean="0"/>
              <a:t> та </a:t>
            </a:r>
            <a:r>
              <a:rPr lang="en-US" dirty="0" smtClean="0">
                <a:hlinkClick r:id="rId4"/>
              </a:rPr>
              <a:t>http://www.scimagojr.com</a:t>
            </a:r>
            <a:r>
              <a:rPr lang="en-US" dirty="0" smtClean="0"/>
              <a:t> </a:t>
            </a:r>
            <a:r>
              <a:rPr lang="uk-UA" dirty="0" smtClean="0"/>
              <a:t>є можливість переглянути актуальний </a:t>
            </a:r>
            <a:r>
              <a:rPr lang="uk-UA" sz="2800" b="0" i="0" u="none" strike="noStrike" cap="none" dirty="0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перелік журналів за показниками SNIP, SJR та </a:t>
            </a:r>
            <a:r>
              <a:rPr lang="en-US" b="1" dirty="0" smtClean="0"/>
              <a:t>IPP</a:t>
            </a:r>
          </a:p>
          <a:p>
            <a:pPr lvl="0">
              <a:spcBef>
                <a:spcPts val="0"/>
              </a:spcBef>
              <a:buSzPct val="25000"/>
            </a:pPr>
            <a:r>
              <a:rPr lang="uk-UA" sz="2800" b="0" i="0" u="none" strike="noStrike" cap="none" dirty="0" smtClean="0">
                <a:solidFill>
                  <a:schemeClr val="dk2"/>
                </a:solidFill>
                <a:latin typeface="Questrial"/>
                <a:ea typeface="Questrial"/>
                <a:cs typeface="Questrial"/>
                <a:sym typeface="Questrial"/>
              </a:rPr>
              <a:t>у вільному доступі</a:t>
            </a:r>
            <a:endParaRPr lang="uk-UA" sz="2800" b="0" i="0" u="none" strike="noStrike" cap="none" dirty="0">
              <a:solidFill>
                <a:schemeClr val="dk2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49" name="Shape 149"/>
          <p:cNvSpPr txBox="1">
            <a:spLocks noGrp="1"/>
          </p:cNvSpPr>
          <p:nvPr>
            <p:ph type="title"/>
          </p:nvPr>
        </p:nvSpPr>
        <p:spPr>
          <a:xfrm>
            <a:off x="1371600" y="214291"/>
            <a:ext cx="7619999" cy="92869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FFFFFF"/>
              </a:buClr>
              <a:buSzPct val="25000"/>
              <a:buFont typeface="Questrial"/>
              <a:buNone/>
            </a:pPr>
            <a:r>
              <a:rPr lang="uk-UA" sz="3959" b="0" i="0" u="none" strike="noStrike" cap="none" dirty="0">
                <a:solidFill>
                  <a:srgbClr val="0070C0"/>
                </a:solidFill>
                <a:latin typeface="Questrial"/>
                <a:ea typeface="Questrial"/>
                <a:cs typeface="Questrial"/>
                <a:sym typeface="Questrial"/>
              </a:rPr>
              <a:t>Пошук журналів в </a:t>
            </a:r>
            <a:r>
              <a:rPr lang="uk-UA" sz="3959" b="0" i="0" u="none" strike="noStrike" cap="none" dirty="0" smtClean="0">
                <a:solidFill>
                  <a:srgbClr val="0070C0"/>
                </a:solidFill>
                <a:latin typeface="Questrial"/>
                <a:ea typeface="Questrial"/>
                <a:cs typeface="Questrial"/>
                <a:sym typeface="Questrial"/>
              </a:rPr>
              <a:t>Scopus</a:t>
            </a:r>
            <a:r>
              <a:rPr lang="uk-UA" sz="3959" b="0" i="0" u="none" strike="noStrike" cap="none" dirty="0">
                <a:solidFill>
                  <a:srgbClr val="0070C0"/>
                </a:solidFill>
                <a:latin typeface="Questrial"/>
                <a:ea typeface="Questrial"/>
                <a:cs typeface="Questrial"/>
                <a:sym typeface="Questrial"/>
              </a:rPr>
              <a:t/>
            </a:r>
            <a:br>
              <a:rPr lang="uk-UA" sz="3959" b="0" i="0" u="none" strike="noStrike" cap="none" dirty="0">
                <a:solidFill>
                  <a:srgbClr val="0070C0"/>
                </a:solidFill>
                <a:latin typeface="Questrial"/>
                <a:ea typeface="Questrial"/>
                <a:cs typeface="Questrial"/>
                <a:sym typeface="Questrial"/>
              </a:rPr>
            </a:br>
            <a:endParaRPr lang="uk-UA" sz="3959" b="0" i="0" u="none" strike="noStrike" cap="none" dirty="0">
              <a:solidFill>
                <a:srgbClr val="0070C0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71604" y="1643050"/>
            <a:ext cx="75723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solidFill>
                  <a:schemeClr val="bg1"/>
                </a:solidFill>
              </a:rPr>
              <a:t>Оновлення відбувається щодня.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Результат пошуку за країною видання та можливість отримання файлу з переліком в форматі </a:t>
            </a:r>
            <a:r>
              <a:rPr lang="en-US" dirty="0" smtClean="0"/>
              <a:t>Excel</a:t>
            </a:r>
            <a:endParaRPr lang="ru-RU" dirty="0"/>
          </a:p>
        </p:txBody>
      </p:sp>
      <p:sp>
        <p:nvSpPr>
          <p:cNvPr id="161" name="Shape 161"/>
          <p:cNvSpPr txBox="1">
            <a:spLocks noGrp="1"/>
          </p:cNvSpPr>
          <p:nvPr>
            <p:ph type="title"/>
          </p:nvPr>
        </p:nvSpPr>
        <p:spPr>
          <a:xfrm>
            <a:off x="1600200" y="4648200"/>
            <a:ext cx="7315200" cy="9239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FFFFFF"/>
              </a:buClr>
              <a:buSzPct val="25000"/>
              <a:buFont typeface="Questrial"/>
              <a:buNone/>
            </a:pPr>
            <a: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Scopus</a:t>
            </a:r>
            <a:b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</a:br>
            <a:endParaRPr lang="uk-UA" sz="3959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6" name="Рисунок 5" descr="journalrank.php (1).jpg"/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13608" r="13608"/>
          <a:stretch>
            <a:fillRect/>
          </a:stretch>
        </p:blipFill>
        <p:spPr/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Пошук за країною видання на </a:t>
            </a:r>
            <a:r>
              <a:rPr lang="en-US" dirty="0" smtClean="0"/>
              <a:t>http://www.scimagojr.com</a:t>
            </a:r>
            <a:endParaRPr lang="ru-RU" dirty="0"/>
          </a:p>
        </p:txBody>
      </p:sp>
      <p:sp>
        <p:nvSpPr>
          <p:cNvPr id="155" name="Shape 155"/>
          <p:cNvSpPr txBox="1">
            <a:spLocks noGrp="1"/>
          </p:cNvSpPr>
          <p:nvPr>
            <p:ph type="title"/>
          </p:nvPr>
        </p:nvSpPr>
        <p:spPr>
          <a:xfrm>
            <a:off x="1600200" y="4857760"/>
            <a:ext cx="7315200" cy="50006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FFFFFF"/>
              </a:buClr>
              <a:buSzPct val="25000"/>
              <a:buFont typeface="Questrial"/>
              <a:buNone/>
            </a:pPr>
            <a: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Scopus</a:t>
            </a:r>
            <a:b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</a:br>
            <a:endParaRPr lang="uk-UA" sz="3959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6" name="Рисунок 5" descr="countrysearch.php.jpg"/>
          <p:cNvPicPr>
            <a:picLocks noGrp="1" noChangeAspect="1"/>
          </p:cNvPicPr>
          <p:nvPr>
            <p:ph type="pic" idx="2"/>
          </p:nvPr>
        </p:nvPicPr>
        <p:blipFill>
          <a:blip r:embed="rId3"/>
          <a:stretch>
            <a:fillRect/>
          </a:stretch>
        </p:blipFill>
        <p:spPr>
          <a:xfrm>
            <a:off x="1560575" y="142852"/>
            <a:ext cx="7583423" cy="4500593"/>
          </a:xfrm>
        </p:spPr>
      </p:pic>
      <p:sp>
        <p:nvSpPr>
          <p:cNvPr id="5" name="Овал 4"/>
          <p:cNvSpPr/>
          <p:nvPr/>
        </p:nvSpPr>
        <p:spPr>
          <a:xfrm>
            <a:off x="2714612" y="0"/>
            <a:ext cx="928694" cy="5000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Результат пошуку за країною та предметною областю. </a:t>
            </a:r>
            <a:endParaRPr lang="ru-RU" dirty="0"/>
          </a:p>
        </p:txBody>
      </p:sp>
      <p:sp>
        <p:nvSpPr>
          <p:cNvPr id="167" name="Shape 167"/>
          <p:cNvSpPr txBox="1">
            <a:spLocks noGrp="1"/>
          </p:cNvSpPr>
          <p:nvPr>
            <p:ph type="title"/>
          </p:nvPr>
        </p:nvSpPr>
        <p:spPr>
          <a:xfrm>
            <a:off x="1600200" y="4648200"/>
            <a:ext cx="7315200" cy="9239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FFFFFF"/>
              </a:buClr>
              <a:buSzPct val="25000"/>
              <a:buFont typeface="Questrial"/>
              <a:buNone/>
            </a:pPr>
            <a: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Scopus</a:t>
            </a:r>
            <a:b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</a:br>
            <a:endParaRPr lang="uk-UA" sz="3959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6" name="Рисунок 5" descr="journalrank.php.jpg"/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10934" r="10934"/>
          <a:stretch>
            <a:fillRect/>
          </a:stretch>
        </p:blipFill>
        <p:spPr/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journalsearch.php (1).jpg"/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13608" r="13608"/>
          <a:stretch>
            <a:fillRect/>
          </a:stretch>
        </p:blipFill>
        <p:spPr>
          <a:xfrm>
            <a:off x="0" y="0"/>
            <a:ext cx="7011951" cy="3497382"/>
          </a:xfrm>
        </p:spPr>
      </p:pic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Пошук за номером </a:t>
            </a:r>
            <a:r>
              <a:rPr lang="en-US" dirty="0" smtClean="0"/>
              <a:t>ISSN </a:t>
            </a:r>
            <a:r>
              <a:rPr lang="uk-UA" dirty="0" smtClean="0"/>
              <a:t>або назвою журналу. 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67" name="Shape 167"/>
          <p:cNvSpPr txBox="1">
            <a:spLocks noGrp="1"/>
          </p:cNvSpPr>
          <p:nvPr>
            <p:ph type="title"/>
          </p:nvPr>
        </p:nvSpPr>
        <p:spPr>
          <a:xfrm>
            <a:off x="1600200" y="4648200"/>
            <a:ext cx="7315200" cy="9239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FFFFFF"/>
              </a:buClr>
              <a:buSzPct val="25000"/>
              <a:buFont typeface="Questrial"/>
              <a:buNone/>
            </a:pPr>
            <a: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Scopus</a:t>
            </a:r>
            <a:b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</a:br>
            <a:endParaRPr lang="uk-UA" sz="3959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10" name="Рисунок 9" descr="journalsearch.php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2181" y="1500174"/>
            <a:ext cx="6011819" cy="3000396"/>
          </a:xfrm>
          <a:prstGeom prst="rect">
            <a:avLst/>
          </a:prstGeom>
          <a:solidFill>
            <a:srgbClr val="DCE5EE"/>
          </a:solidFill>
          <a:ln>
            <a:noFill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>
            <a:spLocks noGrp="1"/>
          </p:cNvSpPr>
          <p:nvPr>
            <p:ph type="title"/>
          </p:nvPr>
        </p:nvSpPr>
        <p:spPr>
          <a:xfrm>
            <a:off x="612647" y="214289"/>
            <a:ext cx="8153399" cy="85725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buClr>
                <a:srgbClr val="FFFFFF"/>
              </a:buClr>
              <a:buSzPct val="25000"/>
            </a:pPr>
            <a: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/>
            </a:r>
            <a:b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</a:br>
            <a:r>
              <a:rPr lang="uk-UA" sz="2400" dirty="0" smtClean="0">
                <a:solidFill>
                  <a:srgbClr val="FFFFFF"/>
                </a:solidFill>
              </a:rPr>
              <a:t> </a:t>
            </a:r>
            <a:r>
              <a:rPr lang="uk-UA" sz="2400" dirty="0" smtClean="0">
                <a:solidFill>
                  <a:schemeClr val="accent1">
                    <a:lumMod val="75000"/>
                  </a:schemeClr>
                </a:solidFill>
              </a:rPr>
              <a:t>Scopus </a:t>
            </a:r>
            <a:r>
              <a:rPr lang="uk-UA" sz="2400" dirty="0" smtClean="0">
                <a:solidFill>
                  <a:schemeClr val="bg2"/>
                </a:solidFill>
              </a:rPr>
              <a:t>д</a:t>
            </a:r>
            <a:r>
              <a:rPr lang="uk-UA" sz="2400" dirty="0" smtClean="0"/>
              <a:t>вічі на рік публікує основні імпакт-фактори </a:t>
            </a:r>
            <a:r>
              <a:rPr lang="en-US" sz="2400" dirty="0" smtClean="0"/>
              <a:t>SJR</a:t>
            </a:r>
            <a:r>
              <a:rPr lang="uk-UA" sz="2400" dirty="0" smtClean="0"/>
              <a:t> (Іспанія)</a:t>
            </a:r>
            <a:r>
              <a:rPr lang="en-US" sz="2400" dirty="0" smtClean="0"/>
              <a:t> </a:t>
            </a:r>
            <a:r>
              <a:rPr lang="uk-UA" sz="2400" dirty="0" smtClean="0"/>
              <a:t>та</a:t>
            </a:r>
            <a:r>
              <a:rPr lang="en-US" sz="2400" dirty="0" smtClean="0"/>
              <a:t> SNIP</a:t>
            </a:r>
            <a:r>
              <a:rPr lang="uk-UA" sz="2400" dirty="0" smtClean="0"/>
              <a:t> (Нідерланди, Лайденський університет).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uk-UA" sz="3959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0" y="1600200"/>
            <a:ext cx="9143999" cy="4495800"/>
          </a:xfrm>
        </p:spPr>
        <p:txBody>
          <a:bodyPr/>
          <a:lstStyle/>
          <a:p>
            <a:endParaRPr lang="uk-UA" sz="1600" dirty="0" smtClean="0"/>
          </a:p>
          <a:p>
            <a:pPr>
              <a:buNone/>
            </a:pPr>
            <a:r>
              <a:rPr lang="en-US" sz="3200" dirty="0" smtClean="0"/>
              <a:t>SNIP (Source Normalized Impact per Paper)</a:t>
            </a:r>
            <a:endParaRPr lang="uk-UA" sz="3200" dirty="0" smtClean="0"/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r>
              <a:rPr lang="en-US" sz="2000" dirty="0" smtClean="0"/>
              <a:t>SNIP</a:t>
            </a:r>
            <a:r>
              <a:rPr lang="uk-UA" sz="1800" dirty="0" smtClean="0"/>
              <a:t> = </a:t>
            </a:r>
            <a:r>
              <a:rPr lang="ru-RU" sz="1800" u="sng" dirty="0" smtClean="0"/>
              <a:t>кількість посилань у поточному році на статті журналу за попередні 3 роки</a:t>
            </a:r>
            <a:r>
              <a:rPr lang="ru-RU" sz="1800" dirty="0" smtClean="0"/>
              <a:t> 		потенціал цитування для цього документа.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pPr>
              <a:buNone/>
            </a:pPr>
            <a:r>
              <a:rPr lang="en-US" dirty="0" smtClean="0"/>
              <a:t>SCImago Journal Rank (SJR)</a:t>
            </a:r>
            <a:r>
              <a:rPr lang="uk-UA" dirty="0" smtClean="0"/>
              <a:t> -</a:t>
            </a:r>
            <a:r>
              <a:rPr lang="en-US" dirty="0" smtClean="0"/>
              <a:t> </a:t>
            </a:r>
            <a:r>
              <a:rPr lang="ru-RU" dirty="0" smtClean="0"/>
              <a:t>подібний до імпакт-фактора але є «зваженим показником», оскільки враховує «авторитетність» цитувань. </a:t>
            </a:r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1600200" y="4648201"/>
            <a:ext cx="7315200" cy="78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SzPct val="25000"/>
            </a:pPr>
            <a:r>
              <a:rPr lang="en-US" sz="4000" dirty="0" smtClean="0"/>
              <a:t>Google Scholar</a:t>
            </a:r>
            <a:endParaRPr lang="en-US" sz="3959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11" name="Рисунок 10" descr="short_list.jpg"/>
          <p:cNvPicPr>
            <a:picLocks noGrp="1" noChangeAspect="1"/>
          </p:cNvPicPr>
          <p:nvPr>
            <p:ph type="pic" idx="2"/>
          </p:nvPr>
        </p:nvPicPr>
        <p:blipFill>
          <a:blip r:embed="rId3"/>
          <a:stretch>
            <a:fillRect/>
          </a:stretch>
        </p:blipFill>
        <p:spPr>
          <a:xfrm>
            <a:off x="214282" y="0"/>
            <a:ext cx="5539011" cy="2428892"/>
          </a:xfrm>
        </p:spPr>
      </p:pic>
      <p:sp>
        <p:nvSpPr>
          <p:cNvPr id="2050" name="AutoShape 2" descr="https://www.evernote.com/shard/s656/res/66a3ce59-015e-4757-a2cc-a1cced649286/jlresults.cg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026" name="Picture 2" descr="C:\Users\ЄвмінаВВ\Desktop\citation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92010" y="1276880"/>
            <a:ext cx="7151990" cy="33665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00200" y="5000636"/>
            <a:ext cx="7315200" cy="333363"/>
          </a:xfrm>
        </p:spPr>
        <p:txBody>
          <a:bodyPr/>
          <a:lstStyle/>
          <a:p>
            <a:pPr lvl="0"/>
            <a:r>
              <a:rPr lang="en-US" sz="4000" noProof="1" smtClean="0"/>
              <a:t>eLibrary</a:t>
            </a:r>
            <a:r>
              <a:rPr lang="en-US" sz="4000" noProof="1" smtClean="0">
                <a:solidFill>
                  <a:schemeClr val="dk2"/>
                </a:solidFill>
              </a:rPr>
              <a:t/>
            </a:r>
            <a:br>
              <a:rPr lang="en-US" sz="4000" noProof="1" smtClean="0">
                <a:solidFill>
                  <a:schemeClr val="dk2"/>
                </a:solidFill>
              </a:rPr>
            </a:br>
            <a:endParaRPr lang="en-US" sz="4000" noProof="1"/>
          </a:p>
        </p:txBody>
      </p:sp>
      <p:pic>
        <p:nvPicPr>
          <p:cNvPr id="6" name="Рисунок 5" descr="titles.asp.jpg"/>
          <p:cNvPicPr>
            <a:picLocks noGrp="1" noChangeAspect="1"/>
          </p:cNvPicPr>
          <p:nvPr>
            <p:ph type="pic" idx="2"/>
          </p:nvPr>
        </p:nvPicPr>
        <p:blipFill>
          <a:blip r:embed="rId2"/>
          <a:srcRect l="13608" r="13608"/>
          <a:stretch>
            <a:fillRect/>
          </a:stretch>
        </p:blipFill>
        <p:spPr>
          <a:xfrm>
            <a:off x="214282" y="0"/>
            <a:ext cx="5940349" cy="3286100"/>
          </a:xfrm>
        </p:spPr>
      </p:pic>
      <p:pic>
        <p:nvPicPr>
          <p:cNvPr id="2050" name="Picture 2" descr="C:\Users\ЄвмінаВВ\Desktop\titles.asp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2285992"/>
            <a:ext cx="5376098" cy="2357454"/>
          </a:xfrm>
          <a:prstGeom prst="rect">
            <a:avLst/>
          </a:prstGeom>
          <a:noFill/>
        </p:spPr>
      </p:pic>
      <p:pic>
        <p:nvPicPr>
          <p:cNvPr id="2051" name="Picture 3" descr="C:\Users\ЄвмінаВВ\Desktop\title_about.as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3857628"/>
            <a:ext cx="5357818" cy="264779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786182" y="2500306"/>
            <a:ext cx="2571768" cy="21431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трелка вверх 9"/>
          <p:cNvSpPr/>
          <p:nvPr/>
        </p:nvSpPr>
        <p:spPr>
          <a:xfrm>
            <a:off x="6786578" y="4929198"/>
            <a:ext cx="214314" cy="428628"/>
          </a:xfrm>
          <a:prstGeom prst="upArrow">
            <a:avLst>
              <a:gd name="adj1" fmla="val 50000"/>
              <a:gd name="adj2" fmla="val 65754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Результат пошуку за номером </a:t>
            </a:r>
            <a:r>
              <a:rPr lang="en-US" dirty="0" smtClean="0"/>
              <a:t>ISSN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1600200" y="4648201"/>
            <a:ext cx="7315200" cy="20955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SzPct val="25000"/>
            </a:pPr>
            <a: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/>
            </a:r>
            <a:b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</a:br>
            <a:r>
              <a:rPr lang="uk-UA" b="0" i="0" u="none" strike="noStrike" cap="none" dirty="0" smtClean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>Українські наукові журнали </a:t>
            </a:r>
            <a:r>
              <a:rPr lang="en-US" dirty="0" smtClean="0">
                <a:hlinkClick r:id="rId3"/>
              </a:rPr>
              <a:t>http://usj.org.ua</a:t>
            </a:r>
            <a:r>
              <a:rPr lang="uk-UA" b="0" i="0" u="none" strike="noStrike" cap="none" dirty="0" smtClean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  <a:hlinkClick r:id="rId3"/>
              </a:rPr>
              <a:t>  </a:t>
            </a:r>
            <a:endParaRPr lang="uk-UA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11" name="Рисунок 10" descr="short_list.jpg"/>
          <p:cNvPicPr>
            <a:picLocks noGrp="1" noChangeAspect="1"/>
          </p:cNvPicPr>
          <p:nvPr>
            <p:ph type="pic" idx="2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7479327" cy="3571152"/>
          </a:xfrm>
        </p:spPr>
      </p:pic>
      <p:sp>
        <p:nvSpPr>
          <p:cNvPr id="2050" name="AutoShape 2" descr="https://www.evernote.com/shard/s656/res/66a3ce59-015e-4757-a2cc-a1cced649286/jlresults.cg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026" name="Picture 2" descr="C:\Users\ЄвмінаВВ\Desktop\short_list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54143" y="1643050"/>
            <a:ext cx="6689857" cy="29335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SzPct val="25000"/>
            </a:pPr>
            <a: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  <a:t/>
            </a:r>
            <a:br>
              <a:rPr lang="uk-UA" sz="3959" b="0" i="0" u="none" strike="noStrike" cap="none" dirty="0">
                <a:solidFill>
                  <a:srgbClr val="FFFFFF"/>
                </a:solidFill>
                <a:latin typeface="Questrial"/>
                <a:ea typeface="Questrial"/>
                <a:cs typeface="Questrial"/>
                <a:sym typeface="Questrial"/>
              </a:rPr>
            </a:br>
            <a:endParaRPr lang="uk-UA" sz="3959" b="0" i="0" u="none" strike="noStrike" cap="none" dirty="0">
              <a:solidFill>
                <a:srgbClr val="FFFFFF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subTitle" idx="1"/>
          </p:nvPr>
        </p:nvSpPr>
        <p:spPr>
          <a:xfrm>
            <a:off x="2362200" y="214291"/>
            <a:ext cx="6705599" cy="1000131"/>
          </a:xfrm>
        </p:spPr>
        <p:txBody>
          <a:bodyPr/>
          <a:lstStyle/>
          <a:p>
            <a:r>
              <a:rPr lang="uk-UA" sz="6000" dirty="0" smtClean="0"/>
              <a:t>Дякую за увагу!</a:t>
            </a:r>
            <a:endParaRPr lang="ru-RU" sz="6000" dirty="0"/>
          </a:p>
        </p:txBody>
      </p:sp>
      <p:pic>
        <p:nvPicPr>
          <p:cNvPr id="11" name="Рисунок 10" descr="short_list.jpg"/>
          <p:cNvPicPr>
            <a:picLocks noGrp="1" noChangeAspect="1"/>
          </p:cNvPicPr>
          <p:nvPr>
            <p:ph type="pic" idx="4294967295"/>
          </p:nvPr>
        </p:nvPicPr>
        <p:blipFill>
          <a:blip r:embed="rId3"/>
          <a:stretch>
            <a:fillRect/>
          </a:stretch>
        </p:blipFill>
        <p:spPr>
          <a:xfrm>
            <a:off x="0" y="2857496"/>
            <a:ext cx="3500430" cy="2861407"/>
          </a:xfrm>
        </p:spPr>
      </p:pic>
      <p:sp>
        <p:nvSpPr>
          <p:cNvPr id="2050" name="AutoShape 2" descr="https://www.evernote.com/shard/s656/res/66a3ce59-015e-4757-a2cc-a1cced649286/jlresults.cg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838466" y="2786058"/>
            <a:ext cx="530553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 smtClean="0">
                <a:solidFill>
                  <a:schemeClr val="bg1"/>
                </a:solidFill>
              </a:rPr>
              <a:t>Кіровоградський національний технічний університет</a:t>
            </a:r>
          </a:p>
          <a:p>
            <a:r>
              <a:rPr lang="uk-UA" sz="3600" dirty="0" smtClean="0">
                <a:solidFill>
                  <a:schemeClr val="bg1"/>
                </a:solidFill>
              </a:rPr>
              <a:t>Директор бібліотеки </a:t>
            </a:r>
          </a:p>
          <a:p>
            <a:r>
              <a:rPr lang="uk-UA" sz="3600" noProof="1" smtClean="0">
                <a:solidFill>
                  <a:schemeClr val="bg1"/>
                </a:solidFill>
              </a:rPr>
              <a:t>Євміна</a:t>
            </a:r>
            <a:r>
              <a:rPr lang="uk-UA" sz="3600" dirty="0" smtClean="0">
                <a:solidFill>
                  <a:schemeClr val="bg1"/>
                </a:solidFill>
              </a:rPr>
              <a:t> В.В.</a:t>
            </a:r>
            <a:endParaRPr lang="en-US" sz="3600" dirty="0" smtClean="0">
              <a:solidFill>
                <a:schemeClr val="bg1"/>
              </a:solidFill>
            </a:endParaRPr>
          </a:p>
          <a:p>
            <a:endParaRPr lang="uk-UA" sz="3600" dirty="0" smtClean="0">
              <a:solidFill>
                <a:schemeClr val="bg1"/>
              </a:solidFill>
            </a:endParaRPr>
          </a:p>
          <a:p>
            <a:r>
              <a:rPr lang="en-US" sz="3600" dirty="0" smtClean="0">
                <a:solidFill>
                  <a:schemeClr val="bg1"/>
                </a:solidFill>
              </a:rPr>
              <a:t>Library@kntu.kr.ua</a:t>
            </a:r>
            <a:r>
              <a:rPr lang="uk-UA" sz="3600" dirty="0" smtClean="0">
                <a:solidFill>
                  <a:schemeClr val="bg1"/>
                </a:solidFill>
              </a:rPr>
              <a:t> 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бычная">
  <a:themeElements>
    <a:clrScheme name="Обычная">
      <a:dk1>
        <a:srgbClr val="000000"/>
      </a:dk1>
      <a:lt1>
        <a:srgbClr val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бычная">
  <a:themeElements>
    <a:clrScheme name="Обычная">
      <a:dk1>
        <a:srgbClr val="000000"/>
      </a:dk1>
      <a:lt1>
        <a:srgbClr val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</TotalTime>
  <Words>359</Words>
  <PresentationFormat>Экран (4:3)</PresentationFormat>
  <Paragraphs>67</Paragraphs>
  <Slides>19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Questrial</vt:lpstr>
      <vt:lpstr>Noto Sans Symbols</vt:lpstr>
      <vt:lpstr>Wingdings</vt:lpstr>
      <vt:lpstr>Обычная</vt:lpstr>
      <vt:lpstr>Обычная</vt:lpstr>
      <vt:lpstr>ЯК ОБРАТИ ЯКІСНИЙ ЖУРНАЛ ДЛЯ ПУБЛІКАЦІЇ</vt:lpstr>
      <vt:lpstr>В Україні зареєстровано більше 2000 назв наукових журналів;  В світі понад 100 тис.</vt:lpstr>
      <vt:lpstr>Якісні фахові журнали відповідають формальним вимогам: </vt:lpstr>
      <vt:lpstr>Зверніть увагу на об’єктивні критерії:</vt:lpstr>
      <vt:lpstr>Наукометричні бази - це бібліографічні і реферативні бази даних з інструментами для відстеження цитованості статей, опублікованих у наукових виданнях.</vt:lpstr>
      <vt:lpstr>Web of Science </vt:lpstr>
      <vt:lpstr>  Web of Science</vt:lpstr>
      <vt:lpstr>  Web of Science</vt:lpstr>
      <vt:lpstr>  Web of Science</vt:lpstr>
      <vt:lpstr>Пошук журналів в Scopus </vt:lpstr>
      <vt:lpstr>Scopus </vt:lpstr>
      <vt:lpstr>Scopus </vt:lpstr>
      <vt:lpstr>Scopus </vt:lpstr>
      <vt:lpstr>Scopus </vt:lpstr>
      <vt:lpstr>  Scopus двічі на рік публікує основні імпакт-фактори SJR (Іспанія) та SNIP (Нідерланди, Лайденський університет). </vt:lpstr>
      <vt:lpstr>Google Scholar</vt:lpstr>
      <vt:lpstr>eLibrary </vt:lpstr>
      <vt:lpstr> Українські наукові журнали http://usj.org.ua 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ЯК ОБРАТИ ЯКІСНИЙ ЖУРНАЛ ДЛЯ ПУБЛІКАЦІЇ</dc:title>
  <dc:creator>Вікторія Євміна</dc:creator>
  <cp:lastModifiedBy>Вікторія Євміна</cp:lastModifiedBy>
  <cp:revision>107</cp:revision>
  <dcterms:modified xsi:type="dcterms:W3CDTF">2016-04-05T08:19:06Z</dcterms:modified>
</cp:coreProperties>
</file>