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0" r:id="rId5"/>
    <p:sldId id="259" r:id="rId6"/>
    <p:sldId id="291" r:id="rId7"/>
    <p:sldId id="292" r:id="rId8"/>
    <p:sldId id="294" r:id="rId9"/>
    <p:sldId id="293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79" r:id="rId18"/>
    <p:sldId id="270" r:id="rId19"/>
    <p:sldId id="268" r:id="rId20"/>
    <p:sldId id="269" r:id="rId21"/>
    <p:sldId id="295" r:id="rId22"/>
    <p:sldId id="296" r:id="rId23"/>
    <p:sldId id="297" r:id="rId24"/>
    <p:sldId id="298" r:id="rId25"/>
    <p:sldId id="299" r:id="rId26"/>
    <p:sldId id="300" r:id="rId27"/>
    <p:sldId id="272" r:id="rId28"/>
    <p:sldId id="273" r:id="rId29"/>
    <p:sldId id="274" r:id="rId30"/>
    <p:sldId id="277" r:id="rId31"/>
    <p:sldId id="281" r:id="rId32"/>
    <p:sldId id="283" r:id="rId33"/>
    <p:sldId id="284" r:id="rId34"/>
    <p:sldId id="286" r:id="rId35"/>
    <p:sldId id="301" r:id="rId36"/>
    <p:sldId id="302" r:id="rId37"/>
    <p:sldId id="304" r:id="rId38"/>
    <p:sldId id="303" r:id="rId39"/>
    <p:sldId id="275" r:id="rId40"/>
    <p:sldId id="287" r:id="rId41"/>
    <p:sldId id="290" r:id="rId42"/>
    <p:sldId id="289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Вікторія Євміна" initials="ВЄ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82EBE16-3DC8-4B69-9066-9B5D15C5BF05}" type="datetimeFigureOut">
              <a:rPr lang="ru-RU" smtClean="0"/>
              <a:pPr/>
              <a:t>04.07.2016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9F333B5-857D-4559-B825-7866882D778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uk.wikipedia.org/wiki/%D0%90%D0%BD%D0%B3%D0%BB%D1%96%D0%B9%D1%81%D1%8C%D0%BA%D0%B0_%D0%BC%D0%BE%D0%B2%D0%B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scopus.com/search/form/authorFreeLookup.ur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uincit.uran.ua/" TargetMode="External"/><Relationship Id="rId2" Type="http://schemas.openxmlformats.org/officeDocument/2006/relationships/hyperlink" Target="https://www.scopus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dspace.kntu.kr.ua/" TargetMode="External"/><Relationship Id="rId4" Type="http://schemas.openxmlformats.org/officeDocument/2006/relationships/hyperlink" Target="http://www.researcherid.com/" TargetMode="Externa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85728"/>
            <a:ext cx="7406640" cy="1472184"/>
          </a:xfrm>
        </p:spPr>
        <p:txBody>
          <a:bodyPr/>
          <a:lstStyle/>
          <a:p>
            <a:r>
              <a:rPr lang="uk-UA" b="1" dirty="0" smtClean="0">
                <a:latin typeface="Arial" pitchFamily="34" charset="0"/>
                <a:cs typeface="Arial" pitchFamily="34" charset="0"/>
              </a:rPr>
              <a:t>ORCID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ID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b="1" dirty="0" smtClean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078870"/>
          </a:xfrm>
        </p:spPr>
        <p:txBody>
          <a:bodyPr>
            <a:normAutofit/>
          </a:bodyPr>
          <a:lstStyle/>
          <a:p>
            <a:r>
              <a:rPr lang="uk-UA" sz="4800" dirty="0" smtClean="0">
                <a:latin typeface="Arial" pitchFamily="34" charset="0"/>
                <a:cs typeface="Arial" pitchFamily="34" charset="0"/>
              </a:rPr>
              <a:t>Переваги та реєстрація</a:t>
            </a:r>
            <a:endParaRPr lang="ru-RU" sz="4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3985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effectLst/>
                <a:latin typeface="Arial" pitchFamily="34" charset="0"/>
                <a:cs typeface="Arial" pitchFamily="34" charset="0"/>
              </a:rPr>
              <a:t>ORCID</a:t>
            </a:r>
            <a:r>
              <a:rPr lang="en-US" sz="2800" dirty="0" smtClean="0">
                <a:effectLst/>
                <a:latin typeface="Arial" pitchFamily="34" charset="0"/>
                <a:cs typeface="Arial" pitchFamily="34" charset="0"/>
              </a:rPr>
              <a:t> (</a:t>
            </a:r>
            <a:r>
              <a:rPr lang="ru-RU" sz="2800" dirty="0" smtClean="0">
                <a:effectLst/>
                <a:latin typeface="Arial" pitchFamily="34" charset="0"/>
                <a:cs typeface="Arial" pitchFamily="34" charset="0"/>
                <a:hlinkClick r:id="rId2" tooltip="Англійська мова"/>
              </a:rPr>
              <a:t>англ.</a:t>
            </a:r>
            <a:r>
              <a:rPr lang="ru-RU" sz="2800" dirty="0" smtClean="0"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 dirty="0" smtClean="0">
                <a:effectLst/>
                <a:latin typeface="Arial" pitchFamily="34" charset="0"/>
                <a:cs typeface="Arial" pitchFamily="34" charset="0"/>
              </a:rPr>
              <a:t>Open Researcher and Contributor ID</a:t>
            </a:r>
            <a:r>
              <a:rPr lang="en-US" sz="2800" dirty="0" smtClean="0">
                <a:effectLst/>
                <a:latin typeface="Arial" pitchFamily="34" charset="0"/>
                <a:cs typeface="Arial" pitchFamily="34" charset="0"/>
              </a:rPr>
              <a:t>) — </a:t>
            </a:r>
            <a:r>
              <a:rPr lang="ru-RU" sz="2800" noProof="1" smtClean="0">
                <a:effectLst/>
                <a:latin typeface="Arial" pitchFamily="34" charset="0"/>
                <a:cs typeface="Arial" pitchFamily="34" charset="0"/>
              </a:rPr>
              <a:t>єдиний міжнародний реєстр вчених </a:t>
            </a:r>
            <a:r>
              <a:rPr lang="en-US" sz="2800" noProof="1" smtClean="0">
                <a:effectLst/>
                <a:latin typeface="Arial" pitchFamily="34" charset="0"/>
                <a:cs typeface="Arial" pitchFamily="34" charset="0"/>
              </a:rPr>
              <a:t>ORCID.</a:t>
            </a:r>
            <a:r>
              <a:rPr lang="ru-RU" sz="2800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effectLst/>
                <a:latin typeface="Arial" pitchFamily="34" charset="0"/>
                <a:cs typeface="Arial" pitchFamily="34" charset="0"/>
              </a:rPr>
            </a:br>
            <a:endParaRPr lang="ru-RU" sz="2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643050"/>
            <a:ext cx="7498080" cy="400052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ru-RU" sz="4500" noProof="1" smtClean="0">
                <a:latin typeface="Arial" pitchFamily="34" charset="0"/>
                <a:cs typeface="Arial" pitchFamily="34" charset="0"/>
              </a:rPr>
              <a:t>На підставі цього реєстраційного номера вчені забезпечують собі: </a:t>
            </a:r>
            <a:endParaRPr lang="en-US" sz="4500" noProof="1" smtClean="0">
              <a:latin typeface="Arial" pitchFamily="34" charset="0"/>
              <a:cs typeface="Arial" pitchFamily="34" charset="0"/>
            </a:endParaRPr>
          </a:p>
          <a:p>
            <a:r>
              <a:rPr lang="ru-RU" sz="4500" noProof="1" smtClean="0">
                <a:latin typeface="Arial" pitchFamily="34" charset="0"/>
                <a:cs typeface="Arial" pitchFamily="34" charset="0"/>
              </a:rPr>
              <a:t>коректну цитованість своїх статей (статті не «втрачаються» пошуковими системами), </a:t>
            </a:r>
            <a:endParaRPr lang="en-US" sz="4500" noProof="1" smtClean="0">
              <a:latin typeface="Arial" pitchFamily="34" charset="0"/>
              <a:cs typeface="Arial" pitchFamily="34" charset="0"/>
            </a:endParaRPr>
          </a:p>
          <a:p>
            <a:r>
              <a:rPr lang="ru-RU" sz="4500" noProof="1" smtClean="0">
                <a:latin typeface="Arial" pitchFamily="34" charset="0"/>
                <a:cs typeface="Arial" pitchFamily="34" charset="0"/>
              </a:rPr>
              <a:t>можливість подавати свої статті в престижні міжнародні наукові видання, можливість формування особистого рейтингу в УКРАЇНСЬКОМУ ІНДЕКСІ НАУКОВОГО ЦИТУВАННЯ (проект «Наукової періодики України»), </a:t>
            </a:r>
            <a:endParaRPr lang="en-US" sz="4500" noProof="1" smtClean="0">
              <a:latin typeface="Arial" pitchFamily="34" charset="0"/>
              <a:cs typeface="Arial" pitchFamily="34" charset="0"/>
            </a:endParaRPr>
          </a:p>
          <a:p>
            <a:r>
              <a:rPr lang="ru-RU" sz="4500" noProof="1" smtClean="0">
                <a:latin typeface="Arial" pitchFamily="34" charset="0"/>
                <a:cs typeface="Arial" pitchFamily="34" charset="0"/>
              </a:rPr>
              <a:t>можливість участі в рейтингах міжнародного рівня, можливість брати участь у поданні заявок на гранти.</a:t>
            </a:r>
            <a:br>
              <a:rPr lang="ru-RU" sz="4500" noProof="1" smtClean="0">
                <a:latin typeface="Arial" pitchFamily="34" charset="0"/>
                <a:cs typeface="Arial" pitchFamily="34" charset="0"/>
              </a:rPr>
            </a:br>
            <a:endParaRPr lang="en-US" sz="4500" noProof="1" smtClean="0">
              <a:latin typeface="Arial" pitchFamily="34" charset="0"/>
              <a:cs typeface="Arial" pitchFamily="34" charset="0"/>
            </a:endParaRPr>
          </a:p>
          <a:p>
            <a:r>
              <a:rPr lang="en-US" sz="4500" noProof="1" smtClean="0">
                <a:latin typeface="Arial" pitchFamily="34" charset="0"/>
                <a:cs typeface="Arial" pitchFamily="34" charset="0"/>
              </a:rPr>
              <a:t>ORCID — </a:t>
            </a:r>
            <a:r>
              <a:rPr lang="ru-RU" sz="4500" noProof="1" smtClean="0">
                <a:latin typeface="Arial" pitchFamily="34" charset="0"/>
                <a:cs typeface="Arial" pitchFamily="34" charset="0"/>
              </a:rPr>
              <a:t>це по суті складова рейтингу вченого.</a:t>
            </a:r>
            <a:endParaRPr lang="ru-RU" sz="4500" noProof="1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4500562" y="6072206"/>
            <a:ext cx="3672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http://uk.wikipedia.org/wiki/ORCID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950" dirty="0" smtClean="0">
                <a:latin typeface="Arial" pitchFamily="34" charset="0"/>
                <a:cs typeface="Arial" pitchFamily="34" charset="0"/>
              </a:rPr>
              <a:t>Для </a:t>
            </a:r>
            <a:r>
              <a:rPr lang="uk-UA" sz="2950" dirty="0" smtClean="0">
                <a:effectLst/>
                <a:latin typeface="Arial" pitchFamily="34" charset="0"/>
                <a:cs typeface="Arial" pitchFamily="34" charset="0"/>
              </a:rPr>
              <a:t>чого</a:t>
            </a:r>
            <a:r>
              <a:rPr lang="uk-UA" sz="2950" dirty="0" smtClean="0">
                <a:latin typeface="Arial" pitchFamily="34" charset="0"/>
                <a:cs typeface="Arial" pitchFamily="34" charset="0"/>
              </a:rPr>
              <a:t> потрібен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ORCID</a:t>
            </a: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ID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9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Літери замінюються цифрами (прізвище та ім’я). Це знімає питання правильного написання прізвищ та уніфіковує автора.</a:t>
            </a:r>
          </a:p>
          <a:p>
            <a:r>
              <a:rPr lang="uk-UA" dirty="0" smtClean="0">
                <a:latin typeface="Arial" pitchFamily="34" charset="0"/>
                <a:cs typeface="Arial" pitchFamily="34" charset="0"/>
              </a:rPr>
              <a:t>Спрощує процес ідентифікації автора та зв’язок із його публікаціями.</a:t>
            </a:r>
          </a:p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Для наукових звітів потрібно подати тільки номер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ORCID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ID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>, до якого будуть прив’язані всі авторські публікації.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>Що зберігає аккаунт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ORCID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> 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Декілька варіантів написання прізвища.</a:t>
            </a:r>
          </a:p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Назва установи, у якій працює автор.</a:t>
            </a:r>
          </a:p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Перелік статей, які належать автору.</a:t>
            </a:r>
          </a:p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Перелік грантів та участь у них.</a:t>
            </a: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>Реєстрація в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ORCID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 smtClean="0">
                <a:effectLst/>
                <a:latin typeface="Arial" pitchFamily="34" charset="0"/>
                <a:cs typeface="Arial" pitchFamily="34" charset="0"/>
              </a:rPr>
              <a:t>безкоштовна</a:t>
            </a:r>
            <a:r>
              <a:rPr lang="uk-UA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643050"/>
            <a:ext cx="7498080" cy="2000264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Arial" pitchFamily="34" charset="0"/>
                <a:cs typeface="Arial" pitchFamily="34" charset="0"/>
              </a:rPr>
              <a:t>Близько 140 міжнародних організацій, видавництв та фондів, які використовують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ORCID</a:t>
            </a: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 для ідентифікації автора.</a:t>
            </a:r>
          </a:p>
          <a:p>
            <a:endParaRPr lang="ru-RU" dirty="0"/>
          </a:p>
        </p:txBody>
      </p:sp>
      <p:pic>
        <p:nvPicPr>
          <p:cNvPr id="1026" name="Picture 2" descr="C:\Documents and Settings\ЄвмінаВВ\Рабочий стол\orcid\altmetric_logo_200p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3429000"/>
            <a:ext cx="1857388" cy="714380"/>
          </a:xfrm>
          <a:prstGeom prst="rect">
            <a:avLst/>
          </a:prstGeom>
          <a:noFill/>
        </p:spPr>
      </p:pic>
      <p:pic>
        <p:nvPicPr>
          <p:cNvPr id="1027" name="Picture 3" descr="C:\Documents and Settings\ЄвмінаВВ\Рабочий стол\orcid\elsevier-trim_3502ffb7eb151e706cb1d3b9a4183e3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5000635"/>
            <a:ext cx="1500198" cy="1357323"/>
          </a:xfrm>
          <a:prstGeom prst="rect">
            <a:avLst/>
          </a:prstGeom>
          <a:noFill/>
        </p:spPr>
      </p:pic>
      <p:pic>
        <p:nvPicPr>
          <p:cNvPr id="1028" name="Picture 4" descr="C:\Documents and Settings\ЄвмінаВВ\Рабочий стол\orcid\fig.share_FullColou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357562"/>
            <a:ext cx="1905000" cy="619125"/>
          </a:xfrm>
          <a:prstGeom prst="rect">
            <a:avLst/>
          </a:prstGeom>
          <a:noFill/>
        </p:spPr>
      </p:pic>
      <p:pic>
        <p:nvPicPr>
          <p:cNvPr id="1029" name="Picture 5" descr="C:\Documents and Settings\ЄвмінаВВ\Рабочий стол\orcid\ieee_log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3286124"/>
            <a:ext cx="2540000" cy="736600"/>
          </a:xfrm>
          <a:prstGeom prst="rect">
            <a:avLst/>
          </a:prstGeom>
          <a:noFill/>
        </p:spPr>
      </p:pic>
      <p:pic>
        <p:nvPicPr>
          <p:cNvPr id="1030" name="Picture 6" descr="C:\Documents and Settings\ЄвмінаВВ\Рабочий стол\orcid\plum_logo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4071942"/>
            <a:ext cx="2397124" cy="785818"/>
          </a:xfrm>
          <a:prstGeom prst="rect">
            <a:avLst/>
          </a:prstGeom>
          <a:noFill/>
        </p:spPr>
      </p:pic>
      <p:pic>
        <p:nvPicPr>
          <p:cNvPr id="1031" name="Picture 7" descr="C:\Documents and Settings\ЄвмінаВВ\Рабочий стол\orcid\proquest_logo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48" y="4214818"/>
            <a:ext cx="1905000" cy="723900"/>
          </a:xfrm>
          <a:prstGeom prst="rect">
            <a:avLst/>
          </a:prstGeom>
          <a:noFill/>
        </p:spPr>
      </p:pic>
      <p:pic>
        <p:nvPicPr>
          <p:cNvPr id="1032" name="Picture 8" descr="C:\Documents and Settings\ЄвмінаВВ\Рабочий стол\orcid\Spring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4214818"/>
            <a:ext cx="1905000" cy="533400"/>
          </a:xfrm>
          <a:prstGeom prst="rect">
            <a:avLst/>
          </a:prstGeom>
          <a:noFill/>
        </p:spPr>
      </p:pic>
      <p:pic>
        <p:nvPicPr>
          <p:cNvPr id="1033" name="Picture 9" descr="C:\Documents and Settings\ЄвмінаВВ\Рабочий стол\orcid\tr_sah_4cp_pos.gif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00430" y="5357826"/>
            <a:ext cx="2643206" cy="642942"/>
          </a:xfrm>
          <a:prstGeom prst="rect">
            <a:avLst/>
          </a:prstGeom>
          <a:noFill/>
        </p:spPr>
      </p:pic>
      <p:pic>
        <p:nvPicPr>
          <p:cNvPr id="1034" name="Picture 10" descr="C:\Documents and Settings\ЄвмінаВВ\Рабочий стол\orcid\uran_logo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72264" y="4857760"/>
            <a:ext cx="1643074" cy="1055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dirty="0" smtClean="0">
                <a:effectLst/>
                <a:latin typeface="Arial" pitchFamily="34" charset="0"/>
                <a:cs typeface="Arial" pitchFamily="34" charset="0"/>
              </a:rPr>
              <a:t>Як використовується </a:t>
            </a:r>
            <a: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  <a:t>ORCID ID </a:t>
            </a:r>
            <a:r>
              <a:rPr lang="uk-UA" sz="3600" dirty="0" smtClean="0">
                <a:effectLst/>
                <a:latin typeface="Arial" pitchFamily="34" charset="0"/>
                <a:cs typeface="Arial" pitchFamily="34" charset="0"/>
              </a:rPr>
              <a:t>?</a:t>
            </a:r>
            <a:endParaRPr lang="ru-RU" sz="3600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40.bmp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4282" y="1571612"/>
            <a:ext cx="4357718" cy="4429156"/>
          </a:xfrm>
        </p:spPr>
      </p:pic>
      <p:pic>
        <p:nvPicPr>
          <p:cNvPr id="10" name="Содержимое 9" descr="39.bmp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86314" y="1714488"/>
            <a:ext cx="4357686" cy="4286280"/>
          </a:xfrm>
        </p:spPr>
      </p:pic>
      <p:sp>
        <p:nvSpPr>
          <p:cNvPr id="12" name="Овал 11"/>
          <p:cNvSpPr/>
          <p:nvPr/>
        </p:nvSpPr>
        <p:spPr>
          <a:xfrm>
            <a:off x="6858016" y="3357562"/>
            <a:ext cx="91440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r>
              <a:rPr lang="uk-UA" sz="4000" dirty="0" smtClean="0">
                <a:effectLst/>
                <a:latin typeface="Arial" pitchFamily="34" charset="0"/>
                <a:cs typeface="Arial" pitchFamily="34" charset="0"/>
              </a:rPr>
              <a:t>Заповнений профіль науковця</a:t>
            </a:r>
            <a:endParaRPr lang="ru-RU" sz="4000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Содержимое 4" descr="37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000108"/>
            <a:ext cx="7499350" cy="5286412"/>
          </a:xfrm>
        </p:spPr>
      </p:pic>
      <p:sp>
        <p:nvSpPr>
          <p:cNvPr id="7" name="Овал 6"/>
          <p:cNvSpPr/>
          <p:nvPr/>
        </p:nvSpPr>
        <p:spPr>
          <a:xfrm>
            <a:off x="1857356" y="6000768"/>
            <a:ext cx="1857388" cy="42862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/>
                <a:latin typeface="Arial" pitchFamily="34" charset="0"/>
                <a:cs typeface="Arial" pitchFamily="34" charset="0"/>
                <a:hlinkClick r:id="rId2"/>
              </a:rPr>
              <a:t>Author Preview</a:t>
            </a: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38.bmp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57290" y="1357298"/>
            <a:ext cx="7499350" cy="5000659"/>
          </a:xfrm>
        </p:spPr>
      </p:pic>
      <p:sp>
        <p:nvSpPr>
          <p:cNvPr id="5" name="Овал 4"/>
          <p:cNvSpPr/>
          <p:nvPr/>
        </p:nvSpPr>
        <p:spPr>
          <a:xfrm>
            <a:off x="1357290" y="2071678"/>
            <a:ext cx="1771656" cy="2857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7968" cy="1143000"/>
          </a:xfrm>
        </p:spPr>
        <p:txBody>
          <a:bodyPr>
            <a:normAutofit fontScale="90000"/>
          </a:bodyPr>
          <a:lstStyle/>
          <a:p>
            <a:r>
              <a:rPr lang="uk-UA" sz="3600" dirty="0" smtClean="0">
                <a:effectLst/>
                <a:latin typeface="Arial" pitchFamily="34" charset="0"/>
                <a:cs typeface="Arial" pitchFamily="34" charset="0"/>
              </a:rPr>
              <a:t>Використання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ORCID</a:t>
            </a:r>
            <a:r>
              <a:rPr lang="uk-UA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3600" dirty="0" smtClean="0">
                <a:effectLst/>
                <a:latin typeface="Arial" pitchFamily="34" charset="0"/>
                <a:cs typeface="Arial" pitchFamily="34" charset="0"/>
              </a:rPr>
              <a:t>редакціями журналів</a:t>
            </a:r>
            <a:endParaRPr lang="ru-RU" sz="3600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41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285860"/>
            <a:ext cx="7499350" cy="4061252"/>
          </a:xfrm>
        </p:spPr>
      </p:pic>
      <p:pic>
        <p:nvPicPr>
          <p:cNvPr id="7" name="Содержимое 3" descr="38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429000"/>
            <a:ext cx="6253520" cy="3209721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7500958" y="5072074"/>
            <a:ext cx="91440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19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142984"/>
            <a:ext cx="8643966" cy="5370070"/>
          </a:xfrm>
        </p:spPr>
      </p:pic>
      <p:sp>
        <p:nvSpPr>
          <p:cNvPr id="3" name="Прямоугольник 2"/>
          <p:cNvSpPr/>
          <p:nvPr/>
        </p:nvSpPr>
        <p:spPr>
          <a:xfrm>
            <a:off x="1142976" y="214290"/>
            <a:ext cx="72866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latin typeface="Arial" pitchFamily="34" charset="0"/>
                <a:cs typeface="Arial" pitchFamily="34" charset="0"/>
              </a:rPr>
              <a:t>http://orcid.org</a:t>
            </a:r>
            <a:endParaRPr lang="ru-RU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Крок 1. Реєстрація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428736"/>
            <a:ext cx="7499350" cy="49089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3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428604"/>
            <a:ext cx="8001024" cy="6000792"/>
          </a:xfrm>
        </p:spPr>
      </p:pic>
      <p:sp>
        <p:nvSpPr>
          <p:cNvPr id="3" name="Стрелка вправо 2"/>
          <p:cNvSpPr/>
          <p:nvPr/>
        </p:nvSpPr>
        <p:spPr>
          <a:xfrm>
            <a:off x="1071538" y="5715016"/>
            <a:ext cx="642942" cy="28575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>Ідентифікація автора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4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556631"/>
            <a:ext cx="7499350" cy="45829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8572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Крок 2. Додавання особистої інформації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5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3146" y="1500174"/>
            <a:ext cx="8070854" cy="5072098"/>
          </a:xfrm>
        </p:spPr>
      </p:pic>
      <p:sp>
        <p:nvSpPr>
          <p:cNvPr id="4" name="Овал 3"/>
          <p:cNvSpPr/>
          <p:nvPr/>
        </p:nvSpPr>
        <p:spPr>
          <a:xfrm>
            <a:off x="3214678" y="3714752"/>
            <a:ext cx="2286016" cy="285752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3071802" y="4286256"/>
            <a:ext cx="214314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071802" y="4857760"/>
            <a:ext cx="2414598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286116" y="5500702"/>
            <a:ext cx="1485904" cy="2857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498080" cy="36828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Освіта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6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857232"/>
            <a:ext cx="7499350" cy="6000768"/>
          </a:xfrm>
        </p:spPr>
      </p:pic>
      <p:sp>
        <p:nvSpPr>
          <p:cNvPr id="4" name="Стрелка вправо 3"/>
          <p:cNvSpPr/>
          <p:nvPr/>
        </p:nvSpPr>
        <p:spPr>
          <a:xfrm>
            <a:off x="4429124" y="5643578"/>
            <a:ext cx="571504" cy="28575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39718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>Місце роботи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7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785794"/>
            <a:ext cx="8143900" cy="5857916"/>
          </a:xfrm>
        </p:spPr>
      </p:pic>
      <p:sp>
        <p:nvSpPr>
          <p:cNvPr id="4" name="Стрелка вправо 3"/>
          <p:cNvSpPr/>
          <p:nvPr/>
        </p:nvSpPr>
        <p:spPr>
          <a:xfrm>
            <a:off x="4500562" y="5286388"/>
            <a:ext cx="571504" cy="35719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Додати праці автора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20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357298"/>
            <a:ext cx="7499350" cy="5214974"/>
          </a:xfrm>
        </p:spPr>
      </p:pic>
      <p:sp>
        <p:nvSpPr>
          <p:cNvPr id="5" name="Овал 4"/>
          <p:cNvSpPr/>
          <p:nvPr/>
        </p:nvSpPr>
        <p:spPr>
          <a:xfrm>
            <a:off x="4786314" y="5214950"/>
            <a:ext cx="91440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42976" y="214290"/>
            <a:ext cx="7790712" cy="642942"/>
          </a:xfrm>
        </p:spPr>
        <p:txBody>
          <a:bodyPr>
            <a:noAutofit/>
          </a:bodyPr>
          <a:lstStyle/>
          <a:p>
            <a:r>
              <a:rPr lang="uk-UA" sz="4000" dirty="0" smtClean="0">
                <a:effectLst/>
                <a:latin typeface="Arial" pitchFamily="34" charset="0"/>
                <a:cs typeface="Arial" pitchFamily="34" charset="0"/>
              </a:rPr>
              <a:t>Імпортування з </a:t>
            </a:r>
            <a:r>
              <a:rPr lang="uk-UA" sz="4000" noProof="1" smtClean="0">
                <a:effectLst/>
                <a:latin typeface="Arial" pitchFamily="34" charset="0"/>
                <a:cs typeface="Arial" pitchFamily="34" charset="0"/>
              </a:rPr>
              <a:t>наукометричних</a:t>
            </a:r>
            <a:r>
              <a:rPr lang="uk-UA" sz="4000" dirty="0" smtClean="0">
                <a:effectLst/>
                <a:latin typeface="Arial" pitchFamily="34" charset="0"/>
                <a:cs typeface="Arial" pitchFamily="34" charset="0"/>
              </a:rPr>
              <a:t> БД</a:t>
            </a:r>
            <a:endParaRPr lang="ru-RU" sz="4000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0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14422"/>
            <a:ext cx="6072198" cy="5143536"/>
          </a:xfrm>
        </p:spPr>
      </p:pic>
      <p:pic>
        <p:nvPicPr>
          <p:cNvPr id="7" name="Содержимое 3" descr="11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1785926"/>
            <a:ext cx="6572296" cy="4800600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2428860" y="3929066"/>
            <a:ext cx="178595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2428860" y="4929198"/>
            <a:ext cx="1628780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498080" cy="1142984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Додавання публікацій з </a:t>
            </a:r>
            <a:r>
              <a:rPr lang="uk-UA" noProof="1" smtClean="0">
                <a:effectLst/>
                <a:latin typeface="Arial" pitchFamily="34" charset="0"/>
                <a:cs typeface="Arial" pitchFamily="34" charset="0"/>
              </a:rPr>
              <a:t>профіля</a:t>
            </a: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8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285860"/>
            <a:ext cx="7143800" cy="5248292"/>
          </a:xfrm>
        </p:spPr>
      </p:pic>
      <p:sp>
        <p:nvSpPr>
          <p:cNvPr id="5" name="Стрелка вверх 4"/>
          <p:cNvSpPr/>
          <p:nvPr/>
        </p:nvSpPr>
        <p:spPr>
          <a:xfrm>
            <a:off x="7072330" y="5715016"/>
            <a:ext cx="285752" cy="500066"/>
          </a:xfrm>
          <a:prstGeom prst="upArrow">
            <a:avLst>
              <a:gd name="adj1" fmla="val 50000"/>
              <a:gd name="adj2" fmla="val 43711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1143000"/>
          </a:xfrm>
        </p:spPr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Авторський профіль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728" y="1196752"/>
            <a:ext cx="7499350" cy="4310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1628800"/>
          </a:xfrm>
        </p:spPr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Авторський профіль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br>
              <a:rPr lang="en-US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Крок 1. Вибір профілю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988840"/>
            <a:ext cx="7121734" cy="4094463"/>
          </a:xfrm>
        </p:spPr>
      </p:pic>
      <p:sp>
        <p:nvSpPr>
          <p:cNvPr id="5" name="Овал 4"/>
          <p:cNvSpPr/>
          <p:nvPr/>
        </p:nvSpPr>
        <p:spPr>
          <a:xfrm>
            <a:off x="1114321" y="2852936"/>
            <a:ext cx="2952328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1763688" y="4365104"/>
            <a:ext cx="0" cy="43204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7236296" y="5085184"/>
            <a:ext cx="144016" cy="21602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8028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Авторський профіль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Крок 2. Оберіть ім’я профілю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5" y="1484784"/>
            <a:ext cx="6761694" cy="3843429"/>
          </a:xfrm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2267744" y="3501008"/>
            <a:ext cx="360040" cy="14401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7524328" y="3933056"/>
            <a:ext cx="144016" cy="36004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0357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Авторський профіль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Крок 3. Відберіть власні роботи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484784"/>
            <a:ext cx="7632848" cy="4248472"/>
          </a:xfrm>
        </p:spPr>
      </p:pic>
    </p:spTree>
    <p:extLst>
      <p:ext uri="{BB962C8B-B14F-4D97-AF65-F5344CB8AC3E}">
        <p14:creationId xmlns:p14="http://schemas.microsoft.com/office/powerpoint/2010/main" xmlns="" val="219079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16632"/>
            <a:ext cx="7498080" cy="1512168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Авторський профіль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Крок 4. Огляд профілю для додавання в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ORCID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101290"/>
            <a:ext cx="6768752" cy="3631966"/>
          </a:xfrm>
        </p:spPr>
      </p:pic>
    </p:spTree>
    <p:extLst>
      <p:ext uri="{BB962C8B-B14F-4D97-AF65-F5344CB8AC3E}">
        <p14:creationId xmlns:p14="http://schemas.microsoft.com/office/powerpoint/2010/main" xmlns="" val="187446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88640"/>
            <a:ext cx="7498080" cy="1872208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Авторський профіль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r>
              <a:rPr lang="en-US" dirty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dirty="0">
                <a:effectLst/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Крок 5. Надання корпоративної адреси для отримання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ID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71604" y="2000240"/>
            <a:ext cx="7572396" cy="3748038"/>
          </a:xfrm>
        </p:spPr>
      </p:pic>
    </p:spTree>
    <p:extLst>
      <p:ext uri="{BB962C8B-B14F-4D97-AF65-F5344CB8AC3E}">
        <p14:creationId xmlns:p14="http://schemas.microsoft.com/office/powerpoint/2010/main" xmlns="" val="75766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1143000"/>
          </a:xfrm>
        </p:spPr>
        <p:txBody>
          <a:bodyPr>
            <a:noAutofit/>
          </a:bodyPr>
          <a:lstStyle/>
          <a:p>
            <a:r>
              <a:rPr lang="uk-UA" sz="3600" dirty="0" smtClean="0">
                <a:effectLst/>
                <a:latin typeface="Arial" pitchFamily="34" charset="0"/>
                <a:cs typeface="Arial" pitchFamily="34" charset="0"/>
              </a:rPr>
              <a:t>Отримуємо: авторський профіль </a:t>
            </a:r>
            <a: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  <a:t>Scopus</a:t>
            </a:r>
            <a:r>
              <a:rPr lang="uk-UA" sz="3600" dirty="0" smtClean="0">
                <a:effectLst/>
                <a:latin typeface="Arial" pitchFamily="34" charset="0"/>
                <a:cs typeface="Arial" pitchFamily="34" charset="0"/>
              </a:rPr>
              <a:t> пов’язаний з </a:t>
            </a:r>
            <a: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  <a:t>ORCID ID</a:t>
            </a:r>
            <a:endParaRPr lang="ru-RU" sz="3600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412776"/>
            <a:ext cx="7272808" cy="4680520"/>
          </a:xfrm>
        </p:spPr>
      </p:pic>
    </p:spTree>
    <p:extLst>
      <p:ext uri="{BB962C8B-B14F-4D97-AF65-F5344CB8AC3E}">
        <p14:creationId xmlns:p14="http://schemas.microsoft.com/office/powerpoint/2010/main" xmlns="" val="141911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Додавання публікацій з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 WoS</a:t>
            </a:r>
            <a:endParaRPr lang="ru-RU" dirty="0"/>
          </a:p>
        </p:txBody>
      </p:sp>
      <p:pic>
        <p:nvPicPr>
          <p:cNvPr id="4" name="Содержимое 3" descr="12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8584" y="1481433"/>
            <a:ext cx="5752381" cy="4733334"/>
          </a:xfrm>
        </p:spPr>
      </p:pic>
      <p:sp>
        <p:nvSpPr>
          <p:cNvPr id="5" name="Стрелка вверх 4"/>
          <p:cNvSpPr/>
          <p:nvPr/>
        </p:nvSpPr>
        <p:spPr>
          <a:xfrm>
            <a:off x="7000892" y="5429264"/>
            <a:ext cx="357190" cy="571504"/>
          </a:xfrm>
          <a:prstGeom prst="upArrow">
            <a:avLst>
              <a:gd name="adj1" fmla="val 31132"/>
              <a:gd name="adj2" fmla="val 59434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Для зареєстрованих авторів в </a:t>
            </a:r>
            <a:r>
              <a:rPr lang="en-US" dirty="0" smtClean="0">
                <a:effectLst/>
                <a:latin typeface="Arial" pitchFamily="34" charset="0"/>
                <a:cs typeface="Arial" pitchFamily="34" charset="0"/>
              </a:rPr>
              <a:t>WoS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3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357298"/>
            <a:ext cx="7499350" cy="50720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Реєстраційна форма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4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571612"/>
            <a:ext cx="7499350" cy="48577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Імпортування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з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Google scholar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7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0270" y="1571612"/>
            <a:ext cx="7785134" cy="4357718"/>
          </a:xfrm>
        </p:spPr>
      </p:pic>
      <p:sp>
        <p:nvSpPr>
          <p:cNvPr id="6" name="Овал 5"/>
          <p:cNvSpPr/>
          <p:nvPr/>
        </p:nvSpPr>
        <p:spPr>
          <a:xfrm>
            <a:off x="4643438" y="4357694"/>
            <a:ext cx="1214446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 smtClean="0">
                <a:effectLst/>
                <a:latin typeface="Arial" pitchFamily="34" charset="0"/>
                <a:cs typeface="Arial" pitchFamily="34" charset="0"/>
              </a:rPr>
              <a:t>Заходимо у профіль</a:t>
            </a:r>
            <a:r>
              <a:rPr lang="en-US" sz="3200" dirty="0" smtClean="0">
                <a:effectLst/>
                <a:latin typeface="Arial" pitchFamily="34" charset="0"/>
                <a:cs typeface="Arial" pitchFamily="34" charset="0"/>
              </a:rPr>
              <a:t> Google scholar</a:t>
            </a:r>
            <a:r>
              <a:rPr lang="uk-UA" sz="3200" dirty="0" smtClean="0">
                <a:effectLst/>
                <a:latin typeface="Arial" pitchFamily="34" charset="0"/>
                <a:cs typeface="Arial" pitchFamily="34" charset="0"/>
              </a:rPr>
              <a:t>, обираємо статтю, формат та експортуємо</a:t>
            </a:r>
            <a:endParaRPr lang="ru-RU" sz="3200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22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785926"/>
            <a:ext cx="7713664" cy="4000528"/>
          </a:xfrm>
        </p:spPr>
      </p:pic>
      <p:sp>
        <p:nvSpPr>
          <p:cNvPr id="5" name="Овал 4"/>
          <p:cNvSpPr/>
          <p:nvPr/>
        </p:nvSpPr>
        <p:spPr>
          <a:xfrm>
            <a:off x="3357554" y="4143380"/>
            <a:ext cx="1700218" cy="2857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5400000" flipH="1" flipV="1">
            <a:off x="1928794" y="4786322"/>
            <a:ext cx="357190" cy="7143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Зберігаємо на комп’ютер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24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428736"/>
            <a:ext cx="7499350" cy="50720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Додаємо до </a:t>
            </a:r>
            <a:r>
              <a:rPr lang="ru-RU" dirty="0" smtClean="0">
                <a:effectLst/>
                <a:latin typeface="Arial" pitchFamily="34" charset="0"/>
                <a:cs typeface="Arial" pitchFamily="34" charset="0"/>
              </a:rPr>
              <a:t>пр</a:t>
            </a:r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офіля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25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00174"/>
            <a:ext cx="7858180" cy="5357825"/>
          </a:xfrm>
        </p:spPr>
      </p:pic>
      <p:sp>
        <p:nvSpPr>
          <p:cNvPr id="5" name="Овал 4"/>
          <p:cNvSpPr/>
          <p:nvPr/>
        </p:nvSpPr>
        <p:spPr>
          <a:xfrm>
            <a:off x="7286644" y="5786454"/>
            <a:ext cx="914400" cy="35719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Зберігаємо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26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71612"/>
            <a:ext cx="7285036" cy="4569699"/>
          </a:xfrm>
        </p:spPr>
      </p:pic>
      <p:sp>
        <p:nvSpPr>
          <p:cNvPr id="5" name="Овал 4"/>
          <p:cNvSpPr/>
          <p:nvPr/>
        </p:nvSpPr>
        <p:spPr>
          <a:xfrm>
            <a:off x="7000892" y="5357826"/>
            <a:ext cx="500066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effectLst/>
                <a:latin typeface="Arial" pitchFamily="34" charset="0"/>
                <a:cs typeface="Arial" pitchFamily="34" charset="0"/>
              </a:rPr>
              <a:t>Як додати посилання на документи, розміщені в університетському репозиторії?</a:t>
            </a:r>
            <a:endParaRPr lang="ru-RU" sz="2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00166" y="1857364"/>
            <a:ext cx="7406640" cy="864556"/>
          </a:xfrm>
        </p:spPr>
        <p:txBody>
          <a:bodyPr/>
          <a:lstStyle/>
          <a:p>
            <a:r>
              <a:rPr lang="uk-UA" dirty="0" smtClean="0"/>
              <a:t>Крок 1. Оберіть документ, розміщений на сайті репозиторія та скопіюйте посилання.</a:t>
            </a:r>
            <a:endParaRPr lang="ru-RU" dirty="0"/>
          </a:p>
        </p:txBody>
      </p:sp>
      <p:pic>
        <p:nvPicPr>
          <p:cNvPr id="4" name="Содержимое 3" descr="26.bmp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428728" y="3000372"/>
            <a:ext cx="7285036" cy="342919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00166" y="785794"/>
            <a:ext cx="7406640" cy="928694"/>
          </a:xfrm>
        </p:spPr>
        <p:txBody>
          <a:bodyPr/>
          <a:lstStyle/>
          <a:p>
            <a:r>
              <a:rPr lang="uk-UA" dirty="0" smtClean="0"/>
              <a:t>Крок 2. Оберіть наступну можливість додати роботи.</a:t>
            </a:r>
            <a:endParaRPr lang="ru-RU" dirty="0"/>
          </a:p>
        </p:txBody>
      </p:sp>
      <p:pic>
        <p:nvPicPr>
          <p:cNvPr id="4" name="Содержимое 3" descr="26.bmp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428728" y="2285993"/>
            <a:ext cx="7285036" cy="3909940"/>
          </a:xfrm>
        </p:spPr>
      </p:pic>
      <p:cxnSp>
        <p:nvCxnSpPr>
          <p:cNvPr id="7" name="Прямая со стрелкой 6"/>
          <p:cNvCxnSpPr/>
          <p:nvPr/>
        </p:nvCxnSpPr>
        <p:spPr>
          <a:xfrm rot="5400000" flipH="1" flipV="1">
            <a:off x="6143636" y="6215082"/>
            <a:ext cx="428628" cy="14287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00166" y="785794"/>
            <a:ext cx="7406640" cy="928694"/>
          </a:xfrm>
        </p:spPr>
        <p:txBody>
          <a:bodyPr/>
          <a:lstStyle/>
          <a:p>
            <a:r>
              <a:rPr lang="uk-UA" dirty="0" smtClean="0"/>
              <a:t>Крок 3. Заповніть необхідні поля та додайте </a:t>
            </a:r>
            <a:r>
              <a:rPr lang="en-US" dirty="0" smtClean="0"/>
              <a:t>URL </a:t>
            </a:r>
            <a:r>
              <a:rPr lang="uk-UA" dirty="0" smtClean="0"/>
              <a:t>документу до відповідного поля.</a:t>
            </a:r>
            <a:endParaRPr lang="ru-RU" dirty="0"/>
          </a:p>
        </p:txBody>
      </p:sp>
      <p:pic>
        <p:nvPicPr>
          <p:cNvPr id="4" name="Содержимое 3" descr="26.bmp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214414" y="2143116"/>
            <a:ext cx="7499350" cy="39290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00166" y="785794"/>
            <a:ext cx="7406640" cy="928694"/>
          </a:xfrm>
        </p:spPr>
        <p:txBody>
          <a:bodyPr/>
          <a:lstStyle/>
          <a:p>
            <a:r>
              <a:rPr lang="uk-UA" dirty="0" smtClean="0"/>
              <a:t>Документ додано.</a:t>
            </a:r>
            <a:endParaRPr lang="ru-RU" dirty="0"/>
          </a:p>
        </p:txBody>
      </p:sp>
      <p:pic>
        <p:nvPicPr>
          <p:cNvPr id="4" name="Содержимое 3" descr="26.bmp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428728" y="1785926"/>
            <a:ext cx="7285036" cy="392908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Інші налаштування профілю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15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357298"/>
            <a:ext cx="7499350" cy="50720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Інструкції з користування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28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500175"/>
            <a:ext cx="7499350" cy="4857784"/>
          </a:xfrm>
        </p:spPr>
      </p:pic>
      <p:sp>
        <p:nvSpPr>
          <p:cNvPr id="5" name="Овал 4"/>
          <p:cNvSpPr/>
          <p:nvPr/>
        </p:nvSpPr>
        <p:spPr>
          <a:xfrm>
            <a:off x="6357950" y="2143116"/>
            <a:ext cx="1000132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dirty="0" smtClean="0">
                <a:effectLst/>
                <a:latin typeface="Arial" pitchFamily="34" charset="0"/>
                <a:cs typeface="Arial" pitchFamily="34" charset="0"/>
              </a:rPr>
              <a:t>Підготовлено за матеріалами:</a:t>
            </a:r>
            <a:endParaRPr lang="ru-RU" sz="40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hlinkClick r:id="rId2"/>
              </a:rPr>
              <a:t>http://orcid.org</a:t>
            </a:r>
            <a:endParaRPr lang="uk-UA" dirty="0" smtClean="0">
              <a:solidFill>
                <a:srgbClr val="C00000"/>
              </a:solidFill>
              <a:hlinkClick r:id="rId2"/>
            </a:endParaRPr>
          </a:p>
          <a:p>
            <a:r>
              <a:rPr lang="en-US" dirty="0" smtClean="0">
                <a:solidFill>
                  <a:srgbClr val="C00000"/>
                </a:solidFill>
                <a:hlinkClick r:id="rId2"/>
              </a:rPr>
              <a:t>https://www.scopus.com</a:t>
            </a:r>
            <a:endParaRPr lang="uk-UA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  <a:hlinkClick r:id="rId3"/>
              </a:rPr>
              <a:t>http://uincit.uran.ua</a:t>
            </a:r>
            <a:endParaRPr lang="uk-UA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  <a:hlinkClick r:id="rId4"/>
              </a:rPr>
              <a:t>http://www.researcherid.com</a:t>
            </a:r>
            <a:endParaRPr lang="uk-UA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  <a:hlinkClick r:id="rId5"/>
              </a:rPr>
              <a:t>http://dspace.kntu.kr.ua</a:t>
            </a:r>
            <a:endParaRPr lang="uk-UA" dirty="0" smtClean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/>
                <a:latin typeface="Arial" pitchFamily="34" charset="0"/>
                <a:cs typeface="Arial" pitchFamily="34" charset="0"/>
              </a:rPr>
              <a:t>Дякую за увагу!</a:t>
            </a:r>
            <a:endParaRPr lang="ru-RU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Новый рисунок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96702" y="3357562"/>
            <a:ext cx="3947298" cy="3226697"/>
          </a:xfrm>
          <a:prstGeom prst="ellipse">
            <a:avLst/>
          </a:prstGeom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00100" y="3143248"/>
            <a:ext cx="38576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Кіровоградський національний технічний університет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Директор біблиотеки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Євміна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В.В.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E-mail: Library@kntu.kr.ua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2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1238</TotalTime>
  <Words>322</Words>
  <Application>Microsoft Office PowerPoint</Application>
  <PresentationFormat>Экран (4:3)</PresentationFormat>
  <Paragraphs>66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Солнцестояние</vt:lpstr>
      <vt:lpstr>ORCID ID </vt:lpstr>
      <vt:lpstr>ORCID (англ. Open Researcher and Contributor ID) — єдиний міжнародний реєстр вчених ORCID. </vt:lpstr>
      <vt:lpstr>Для чого потрібен ORCID ID ?</vt:lpstr>
      <vt:lpstr>Що зберігає аккаунт ORCID ?</vt:lpstr>
      <vt:lpstr>Реєстрація в ORCID безкоштовна.</vt:lpstr>
      <vt:lpstr>Як використовується ORCID ID ?</vt:lpstr>
      <vt:lpstr>Заповнений профіль науковця</vt:lpstr>
      <vt:lpstr>Author Preview Scopus</vt:lpstr>
      <vt:lpstr>Використання ORCID редакціями журналів</vt:lpstr>
      <vt:lpstr>Слайд 10</vt:lpstr>
      <vt:lpstr>Крок 1. Реєстрація</vt:lpstr>
      <vt:lpstr>Слайд 12</vt:lpstr>
      <vt:lpstr>Ідентифікація автора</vt:lpstr>
      <vt:lpstr>Крок 2. Додавання особистої інформації</vt:lpstr>
      <vt:lpstr>Освіта</vt:lpstr>
      <vt:lpstr>Місце роботи</vt:lpstr>
      <vt:lpstr>Додати праці автора</vt:lpstr>
      <vt:lpstr>Імпортування з наукометричних БД</vt:lpstr>
      <vt:lpstr>Додавання публікацій з профіля Scopus</vt:lpstr>
      <vt:lpstr>Авторський профіль Scopus</vt:lpstr>
      <vt:lpstr>Авторський профіль Scopus Крок 1. Вибір профілю</vt:lpstr>
      <vt:lpstr>Авторський профіль Scopus Крок 2. Оберіть ім’я профілю</vt:lpstr>
      <vt:lpstr>Авторський профіль Scopus Крок 3. Відберіть власні роботи</vt:lpstr>
      <vt:lpstr>Авторський профіль Scopus Крок 4. Огляд профілю для додавання в ORCID</vt:lpstr>
      <vt:lpstr>Авторський профіль Scopus Крок 5. Надання корпоративної адреси для отримання ID</vt:lpstr>
      <vt:lpstr>Отримуємо: авторський профіль Scopus пов’язаний з ORCID ID</vt:lpstr>
      <vt:lpstr>Додавання публікацій з WoS</vt:lpstr>
      <vt:lpstr>Для зареєстрованих авторів в WoS</vt:lpstr>
      <vt:lpstr>Реєстраційна форма</vt:lpstr>
      <vt:lpstr>Імпортування з Google scholar</vt:lpstr>
      <vt:lpstr>Заходимо у профіль Google scholar, обираємо статтю, формат та експортуємо</vt:lpstr>
      <vt:lpstr>Зберігаємо на комп’ютер</vt:lpstr>
      <vt:lpstr>Додаємо до профіля</vt:lpstr>
      <vt:lpstr>Зберігаємо</vt:lpstr>
      <vt:lpstr>Як додати посилання на документи, розміщені в університетському репозиторії?</vt:lpstr>
      <vt:lpstr>Слайд 36</vt:lpstr>
      <vt:lpstr>Слайд 37</vt:lpstr>
      <vt:lpstr>Слайд 38</vt:lpstr>
      <vt:lpstr>Інші налаштування профілю</vt:lpstr>
      <vt:lpstr>Інструкції з користування</vt:lpstr>
      <vt:lpstr>Підготовлено за матеріалами:</vt:lpstr>
      <vt:lpstr>Дякую за увагу!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ORCID</dc:title>
  <dc:creator>Вікторія Євміна</dc:creator>
  <cp:lastModifiedBy>Вікторія Євміна</cp:lastModifiedBy>
  <cp:revision>111</cp:revision>
  <dcterms:created xsi:type="dcterms:W3CDTF">2015-01-30T08:58:42Z</dcterms:created>
  <dcterms:modified xsi:type="dcterms:W3CDTF">2016-07-04T09:54:29Z</dcterms:modified>
</cp:coreProperties>
</file>